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56" r:id="rId2"/>
    <p:sldId id="292" r:id="rId3"/>
    <p:sldId id="284" r:id="rId4"/>
    <p:sldId id="257" r:id="rId5"/>
    <p:sldId id="285" r:id="rId6"/>
    <p:sldId id="286" r:id="rId7"/>
    <p:sldId id="287" r:id="rId8"/>
    <p:sldId id="288" r:id="rId9"/>
    <p:sldId id="290" r:id="rId10"/>
    <p:sldId id="293" r:id="rId11"/>
    <p:sldId id="291" r:id="rId12"/>
    <p:sldId id="298" r:id="rId13"/>
    <p:sldId id="299" r:id="rId14"/>
    <p:sldId id="300" r:id="rId15"/>
    <p:sldId id="301" r:id="rId16"/>
    <p:sldId id="302" r:id="rId17"/>
    <p:sldId id="303" r:id="rId18"/>
    <p:sldId id="304" r:id="rId19"/>
    <p:sldId id="305" r:id="rId20"/>
    <p:sldId id="311" r:id="rId21"/>
    <p:sldId id="312" r:id="rId22"/>
    <p:sldId id="313" r:id="rId23"/>
    <p:sldId id="314" r:id="rId24"/>
    <p:sldId id="315" r:id="rId25"/>
    <p:sldId id="316" r:id="rId26"/>
    <p:sldId id="306" r:id="rId27"/>
    <p:sldId id="307" r:id="rId28"/>
    <p:sldId id="309" r:id="rId29"/>
    <p:sldId id="310"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5" d="100"/>
          <a:sy n="85" d="100"/>
        </p:scale>
        <p:origin x="-120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0326D7-7296-6F40-82A0-D28ED33F68AD}" type="datetimeFigureOut">
              <a:rPr lang="en-US" smtClean="0"/>
              <a:t>4/9/17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87C373-0AF5-5A4F-8B4F-FADABB3EA977}" type="slidenum">
              <a:rPr lang="en-US" smtClean="0"/>
              <a:t>‹#›</a:t>
            </a:fld>
            <a:endParaRPr lang="en-US"/>
          </a:p>
        </p:txBody>
      </p:sp>
    </p:spTree>
    <p:extLst>
      <p:ext uri="{BB962C8B-B14F-4D97-AF65-F5344CB8AC3E}">
        <p14:creationId xmlns:p14="http://schemas.microsoft.com/office/powerpoint/2010/main" val="319351202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http://2012books.lardbucket.org/books/a-primer-on-communication-studies/s10-01-managing-public-speaking-anxie.html</a:t>
            </a:r>
          </a:p>
          <a:p>
            <a:endParaRPr lang="en-US" dirty="0" smtClean="0"/>
          </a:p>
          <a:p>
            <a:r>
              <a:rPr lang="en-US" dirty="0" smtClean="0"/>
              <a:t>http://</a:t>
            </a:r>
            <a:r>
              <a:rPr lang="en-US" dirty="0" err="1" smtClean="0"/>
              <a:t>www.wittenberg.edu</a:t>
            </a:r>
            <a:r>
              <a:rPr lang="en-US" dirty="0" smtClean="0"/>
              <a:t>/sites/default/files/media/</a:t>
            </a:r>
            <a:r>
              <a:rPr lang="en-US" dirty="0" err="1" smtClean="0"/>
              <a:t>occ</a:t>
            </a:r>
            <a:r>
              <a:rPr lang="en-US" dirty="0" smtClean="0"/>
              <a:t>/forms/speechanxiety09.pdf</a:t>
            </a:r>
          </a:p>
          <a:p>
            <a:endParaRPr lang="en-US" dirty="0"/>
          </a:p>
        </p:txBody>
      </p:sp>
      <p:sp>
        <p:nvSpPr>
          <p:cNvPr id="4" name="Slide Number Placeholder 3"/>
          <p:cNvSpPr>
            <a:spLocks noGrp="1"/>
          </p:cNvSpPr>
          <p:nvPr>
            <p:ph type="sldNum" sz="quarter" idx="10"/>
          </p:nvPr>
        </p:nvSpPr>
        <p:spPr/>
        <p:txBody>
          <a:bodyPr/>
          <a:lstStyle/>
          <a:p>
            <a:fld id="{9DA8ECC9-570D-8540-BB46-412CA376C7C7}" type="slidenum">
              <a:rPr lang="en-US" smtClean="0"/>
              <a:t>9</a:t>
            </a:fld>
            <a:endParaRPr lang="en-US"/>
          </a:p>
        </p:txBody>
      </p:sp>
    </p:spTree>
    <p:extLst>
      <p:ext uri="{BB962C8B-B14F-4D97-AF65-F5344CB8AC3E}">
        <p14:creationId xmlns:p14="http://schemas.microsoft.com/office/powerpoint/2010/main" val="39001621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https://www.natcom.org/discipline/</a:t>
            </a:r>
            <a:endParaRPr lang="en-US" dirty="0"/>
          </a:p>
        </p:txBody>
      </p:sp>
      <p:sp>
        <p:nvSpPr>
          <p:cNvPr id="4" name="Slide Number Placeholder 3"/>
          <p:cNvSpPr>
            <a:spLocks noGrp="1"/>
          </p:cNvSpPr>
          <p:nvPr>
            <p:ph type="sldNum" sz="quarter" idx="10"/>
          </p:nvPr>
        </p:nvSpPr>
        <p:spPr/>
        <p:txBody>
          <a:bodyPr/>
          <a:lstStyle/>
          <a:p>
            <a:fld id="{9DA8ECC9-570D-8540-BB46-412CA376C7C7}" type="slidenum">
              <a:rPr lang="en-US" smtClean="0"/>
              <a:t>22</a:t>
            </a:fld>
            <a:endParaRPr lang="en-US"/>
          </a:p>
        </p:txBody>
      </p:sp>
    </p:spTree>
    <p:extLst>
      <p:ext uri="{BB962C8B-B14F-4D97-AF65-F5344CB8AC3E}">
        <p14:creationId xmlns:p14="http://schemas.microsoft.com/office/powerpoint/2010/main" val="3768503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http://psychcentral.com/blog/archives/2009/04/14/9-steps-to-better-communication-today/</a:t>
            </a:r>
            <a:endParaRPr lang="en-US" dirty="0"/>
          </a:p>
        </p:txBody>
      </p:sp>
      <p:sp>
        <p:nvSpPr>
          <p:cNvPr id="4" name="Slide Number Placeholder 3"/>
          <p:cNvSpPr>
            <a:spLocks noGrp="1"/>
          </p:cNvSpPr>
          <p:nvPr>
            <p:ph type="sldNum" sz="quarter" idx="10"/>
          </p:nvPr>
        </p:nvSpPr>
        <p:spPr/>
        <p:txBody>
          <a:bodyPr/>
          <a:lstStyle/>
          <a:p>
            <a:fld id="{9DA8ECC9-570D-8540-BB46-412CA376C7C7}" type="slidenum">
              <a:rPr lang="en-US" smtClean="0"/>
              <a:t>24</a:t>
            </a:fld>
            <a:endParaRPr lang="en-US"/>
          </a:p>
        </p:txBody>
      </p:sp>
    </p:spTree>
    <p:extLst>
      <p:ext uri="{BB962C8B-B14F-4D97-AF65-F5344CB8AC3E}">
        <p14:creationId xmlns:p14="http://schemas.microsoft.com/office/powerpoint/2010/main" val="383158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B7C3F878-F5E8-489B-AC8A-64F2A7E22C28}" type="datetimeFigureOut">
              <a:rPr lang="en-US" smtClean="0"/>
              <a:pPr/>
              <a:t>4/9/17</a:t>
            </a:fld>
            <a:endParaRPr lang="en-US"/>
          </a:p>
        </p:txBody>
      </p:sp>
      <p:sp>
        <p:nvSpPr>
          <p:cNvPr id="5" name="Footer Placeholder 4"/>
          <p:cNvSpPr>
            <a:spLocks noGrp="1"/>
          </p:cNvSpPr>
          <p:nvPr>
            <p:ph type="ftr" sz="quarter" idx="11"/>
          </p:nvPr>
        </p:nvSpPr>
        <p:spPr>
          <a:xfrm>
            <a:off x="1174044" y="5357592"/>
            <a:ext cx="5034845" cy="365125"/>
          </a:xfrm>
        </p:spPr>
        <p:txBody>
          <a:bodyPr/>
          <a:lstStyle/>
          <a:p>
            <a:endParaRPr lang="en-US" dirty="0"/>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651FC063-5EA9-49AF-AFAF-D68C9E82B23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3F878-F5E8-489B-AC8A-64F2A7E22C28}" type="datetimeFigureOut">
              <a:rPr lang="en-US" smtClean="0"/>
              <a:pPr/>
              <a:t>4/9/17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3F878-F5E8-489B-AC8A-64F2A7E22C28}" type="datetimeFigureOut">
              <a:rPr lang="en-US" smtClean="0"/>
              <a:pPr/>
              <a:t>4/9/17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3F878-F5E8-489B-AC8A-64F2A7E22C28}" type="datetimeFigureOut">
              <a:rPr lang="en-US" smtClean="0"/>
              <a:pPr/>
              <a:t>4/9/17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C3F878-F5E8-489B-AC8A-64F2A7E22C28}" type="datetimeFigureOut">
              <a:rPr lang="en-US" smtClean="0"/>
              <a:pPr/>
              <a:t>4/9/17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B7C3F878-F5E8-489B-AC8A-64F2A7E22C28}" type="datetimeFigureOut">
              <a:rPr lang="en-US" smtClean="0"/>
              <a:pPr/>
              <a:t>4/9/17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1FC063-5EA9-49AF-AFAF-D68C9E82B23B}" type="slidenum">
              <a:rPr lang="en-US" smtClean="0"/>
              <a:pPr/>
              <a:t>‹#›</a:t>
            </a:fld>
            <a:endParaRPr lang="en-US"/>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B7C3F878-F5E8-489B-AC8A-64F2A7E22C28}" type="datetimeFigureOut">
              <a:rPr lang="en-US" smtClean="0"/>
              <a:pPr/>
              <a:t>4/9/17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1FC063-5EA9-49AF-AFAF-D68C9E82B23B}" type="slidenum">
              <a:rPr lang="en-US" smtClean="0"/>
              <a:pPr/>
              <a:t>‹#›</a:t>
            </a:fld>
            <a:endParaRPr lang="en-US"/>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C3F878-F5E8-489B-AC8A-64F2A7E22C28}" type="datetimeFigureOut">
              <a:rPr lang="en-US" smtClean="0"/>
              <a:pPr/>
              <a:t>4/9/17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C3F878-F5E8-489B-AC8A-64F2A7E22C28}" type="datetimeFigureOut">
              <a:rPr lang="en-US" smtClean="0"/>
              <a:pPr/>
              <a:t>4/9/17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B7C3F878-F5E8-489B-AC8A-64F2A7E22C28}" type="datetimeFigureOut">
              <a:rPr lang="en-US" smtClean="0"/>
              <a:pPr/>
              <a:t>4/9/17</a:t>
            </a:fld>
            <a:endParaRPr lang="en-US"/>
          </a:p>
        </p:txBody>
      </p:sp>
      <p:sp>
        <p:nvSpPr>
          <p:cNvPr id="6" name="Footer Placeholder 5"/>
          <p:cNvSpPr>
            <a:spLocks noGrp="1"/>
          </p:cNvSpPr>
          <p:nvPr>
            <p:ph type="ftr" sz="quarter" idx="11"/>
          </p:nvPr>
        </p:nvSpPr>
        <p:spPr>
          <a:xfrm rot="-60000">
            <a:off x="914554" y="5829261"/>
            <a:ext cx="3522607" cy="365125"/>
          </a:xfrm>
        </p:spPr>
        <p:txBody>
          <a:bodyPr/>
          <a:lstStyle/>
          <a:p>
            <a:endParaRPr lang="en-US" dirty="0"/>
          </a:p>
        </p:txBody>
      </p:sp>
      <p:sp>
        <p:nvSpPr>
          <p:cNvPr id="7" name="Slide Number Placeholder 6"/>
          <p:cNvSpPr>
            <a:spLocks noGrp="1"/>
          </p:cNvSpPr>
          <p:nvPr>
            <p:ph type="sldNum" sz="quarter" idx="12"/>
          </p:nvPr>
        </p:nvSpPr>
        <p:spPr>
          <a:xfrm rot="60000">
            <a:off x="7557313" y="5896961"/>
            <a:ext cx="554023" cy="365125"/>
          </a:xfrm>
        </p:spPr>
        <p:txBody>
          <a:bodyPr/>
          <a:lstStyle/>
          <a:p>
            <a:fld id="{651FC063-5EA9-49AF-AFAF-D68C9E82B23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B7C3F878-F5E8-489B-AC8A-64F2A7E22C28}" type="datetimeFigureOut">
              <a:rPr lang="en-US" smtClean="0"/>
              <a:pPr/>
              <a:t>4/9/17</a:t>
            </a:fld>
            <a:endParaRPr lang="en-US"/>
          </a:p>
        </p:txBody>
      </p:sp>
      <p:sp>
        <p:nvSpPr>
          <p:cNvPr id="6" name="Footer Placeholder 5"/>
          <p:cNvSpPr>
            <a:spLocks noGrp="1"/>
          </p:cNvSpPr>
          <p:nvPr>
            <p:ph type="ftr" sz="quarter" idx="11"/>
          </p:nvPr>
        </p:nvSpPr>
        <p:spPr>
          <a:xfrm rot="-60000">
            <a:off x="914569" y="5831037"/>
            <a:ext cx="3319043" cy="365125"/>
          </a:xfrm>
        </p:spPr>
        <p:txBody>
          <a:bodyPr/>
          <a:lstStyle/>
          <a:p>
            <a:endParaRPr lang="en-US" dirty="0"/>
          </a:p>
        </p:txBody>
      </p:sp>
      <p:sp>
        <p:nvSpPr>
          <p:cNvPr id="7" name="Slide Number Placeholder 6"/>
          <p:cNvSpPr>
            <a:spLocks noGrp="1"/>
          </p:cNvSpPr>
          <p:nvPr>
            <p:ph type="sldNum" sz="quarter" idx="12"/>
          </p:nvPr>
        </p:nvSpPr>
        <p:spPr>
          <a:xfrm rot="60000">
            <a:off x="7562089" y="5900026"/>
            <a:ext cx="554023" cy="365125"/>
          </a:xfrm>
        </p:spPr>
        <p:txBody>
          <a:bodyPr/>
          <a:lstStyle/>
          <a:p>
            <a:fld id="{651FC063-5EA9-49AF-AFAF-D68C9E82B23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3.jpeg"/><Relationship Id="rId14"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B7C3F878-F5E8-489B-AC8A-64F2A7E22C28}" type="datetimeFigureOut">
              <a:rPr lang="en-US" smtClean="0"/>
              <a:pPr/>
              <a:t>4/9/17</a:t>
            </a:fld>
            <a:endParaRPr lang="en-US" dirty="0"/>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dirty="0"/>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651FC063-5EA9-49AF-AFAF-D68C9E82B23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psychology.about.com/od/psychologyexperiments/"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2.palomar.edu/pages/lmaunu/files/2013/09/Sample-Outline.pdf" TargetMode="External"/><Relationship Id="rId3" Type="http://schemas.openxmlformats.org/officeDocument/2006/relationships/hyperlink" Target="http://academictips.org/mla-format/mla-format-sample-paper-with-cover-page-and-outline/"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Writing Project #4</a:t>
            </a:r>
            <a:endParaRPr lang="en-US" dirty="0"/>
          </a:p>
        </p:txBody>
      </p:sp>
      <p:sp>
        <p:nvSpPr>
          <p:cNvPr id="3" name="Subtitle 2"/>
          <p:cNvSpPr>
            <a:spLocks noGrp="1"/>
          </p:cNvSpPr>
          <p:nvPr>
            <p:ph type="subTitle" idx="1"/>
          </p:nvPr>
        </p:nvSpPr>
        <p:spPr/>
        <p:txBody>
          <a:bodyPr/>
          <a:lstStyle/>
          <a:p>
            <a:r>
              <a:rPr lang="en-US" dirty="0" smtClean="0"/>
              <a:t>ENG 102 </a:t>
            </a:r>
          </a:p>
          <a:p>
            <a:r>
              <a:rPr lang="en-US" dirty="0" smtClean="0"/>
              <a:t>Spring </a:t>
            </a:r>
            <a:r>
              <a:rPr lang="en-US" dirty="0" smtClean="0"/>
              <a:t>2017</a:t>
            </a:r>
            <a:endParaRPr lang="en-US" dirty="0" smtClean="0"/>
          </a:p>
        </p:txBody>
      </p:sp>
    </p:spTree>
    <p:extLst>
      <p:ext uri="{BB962C8B-B14F-4D97-AF65-F5344CB8AC3E}">
        <p14:creationId xmlns:p14="http://schemas.microsoft.com/office/powerpoint/2010/main" val="139111328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Homework </a:t>
            </a:r>
            <a:endParaRPr lang="en-US" dirty="0"/>
          </a:p>
        </p:txBody>
      </p:sp>
      <p:sp>
        <p:nvSpPr>
          <p:cNvPr id="3" name="Content Placeholder 2"/>
          <p:cNvSpPr>
            <a:spLocks noGrp="1"/>
          </p:cNvSpPr>
          <p:nvPr>
            <p:ph idx="1"/>
          </p:nvPr>
        </p:nvSpPr>
        <p:spPr/>
        <p:txBody>
          <a:bodyPr/>
          <a:lstStyle/>
          <a:p>
            <a:r>
              <a:rPr lang="en-US" dirty="0" smtClean="0"/>
              <a:t>Begin your Outline</a:t>
            </a:r>
          </a:p>
          <a:p>
            <a:r>
              <a:rPr lang="en-US" dirty="0" smtClean="0"/>
              <a:t>Finish </a:t>
            </a:r>
            <a:r>
              <a:rPr lang="en-US" smtClean="0"/>
              <a:t>your Annotated Bib</a:t>
            </a:r>
            <a:endParaRPr lang="en-US"/>
          </a:p>
        </p:txBody>
      </p:sp>
    </p:spTree>
    <p:extLst>
      <p:ext uri="{BB962C8B-B14F-4D97-AF65-F5344CB8AC3E}">
        <p14:creationId xmlns:p14="http://schemas.microsoft.com/office/powerpoint/2010/main" val="9433851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Day #2</a:t>
            </a:r>
            <a:endParaRPr lang="en-US" dirty="0"/>
          </a:p>
        </p:txBody>
      </p:sp>
      <p:sp>
        <p:nvSpPr>
          <p:cNvPr id="3" name="Subtitle 2"/>
          <p:cNvSpPr>
            <a:spLocks noGrp="1"/>
          </p:cNvSpPr>
          <p:nvPr>
            <p:ph type="subTitle" idx="1"/>
          </p:nvPr>
        </p:nvSpPr>
        <p:spPr/>
        <p:txBody>
          <a:bodyPr/>
          <a:lstStyle/>
          <a:p>
            <a:r>
              <a:rPr lang="en-US" dirty="0" smtClean="0"/>
              <a:t>Integrating Evidence and Citing</a:t>
            </a:r>
            <a:endParaRPr lang="en-US" dirty="0"/>
          </a:p>
        </p:txBody>
      </p:sp>
    </p:spTree>
    <p:extLst>
      <p:ext uri="{BB962C8B-B14F-4D97-AF65-F5344CB8AC3E}">
        <p14:creationId xmlns:p14="http://schemas.microsoft.com/office/powerpoint/2010/main" val="1609628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2235" y="903441"/>
            <a:ext cx="6965245" cy="1202485"/>
          </a:xfrm>
        </p:spPr>
        <p:txBody>
          <a:bodyPr/>
          <a:lstStyle/>
          <a:p>
            <a:r>
              <a:rPr lang="en-US" dirty="0" smtClean="0"/>
              <a:t>Objectives</a:t>
            </a:r>
            <a:endParaRPr lang="en-US" dirty="0"/>
          </a:p>
        </p:txBody>
      </p:sp>
      <p:sp>
        <p:nvSpPr>
          <p:cNvPr id="3" name="Content Placeholder 2"/>
          <p:cNvSpPr>
            <a:spLocks noGrp="1"/>
          </p:cNvSpPr>
          <p:nvPr>
            <p:ph idx="1"/>
          </p:nvPr>
        </p:nvSpPr>
        <p:spPr/>
        <p:txBody>
          <a:bodyPr>
            <a:normAutofit/>
          </a:bodyPr>
          <a:lstStyle/>
          <a:p>
            <a:endParaRPr lang="en-US" sz="2800" dirty="0" smtClean="0"/>
          </a:p>
          <a:p>
            <a:r>
              <a:rPr lang="en-US" sz="2800" dirty="0" smtClean="0"/>
              <a:t>Define academic vocabulary </a:t>
            </a:r>
          </a:p>
          <a:p>
            <a:r>
              <a:rPr lang="en-US" sz="2800" dirty="0" smtClean="0"/>
              <a:t>Compare and Contrast the difference between paraphrasing and summarizing evidence. </a:t>
            </a:r>
          </a:p>
          <a:p>
            <a:r>
              <a:rPr lang="en-US" sz="2800" dirty="0" smtClean="0"/>
              <a:t>Practice direct quoting, paraphrasing, and summarizing. </a:t>
            </a:r>
          </a:p>
          <a:p>
            <a:pPr marL="114300" indent="0">
              <a:buNone/>
            </a:pPr>
            <a:endParaRPr lang="en-US" dirty="0" smtClean="0"/>
          </a:p>
        </p:txBody>
      </p:sp>
      <p:pic>
        <p:nvPicPr>
          <p:cNvPr id="4" name="Picture 2" descr="C:\Users\MAR2256618\AppData\Local\Microsoft\Windows\Temporary Internet Files\Content.IE5\LX6LBCWU\checklist[1].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833696" y="817582"/>
            <a:ext cx="2514600" cy="188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15129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 </a:t>
            </a:r>
            <a:endParaRPr lang="en-US" dirty="0"/>
          </a:p>
        </p:txBody>
      </p:sp>
      <p:sp>
        <p:nvSpPr>
          <p:cNvPr id="3" name="Content Placeholder 2"/>
          <p:cNvSpPr>
            <a:spLocks noGrp="1"/>
          </p:cNvSpPr>
          <p:nvPr>
            <p:ph idx="1"/>
          </p:nvPr>
        </p:nvSpPr>
        <p:spPr/>
        <p:txBody>
          <a:bodyPr>
            <a:normAutofit lnSpcReduction="10000"/>
          </a:bodyPr>
          <a:lstStyle/>
          <a:p>
            <a:r>
              <a:rPr lang="en-US" sz="3600" dirty="0" smtClean="0"/>
              <a:t>Work Cited</a:t>
            </a:r>
          </a:p>
          <a:p>
            <a:r>
              <a:rPr lang="en-US" sz="3600" dirty="0" smtClean="0"/>
              <a:t>Citation</a:t>
            </a:r>
          </a:p>
          <a:p>
            <a:r>
              <a:rPr lang="en-US" sz="3600" dirty="0" smtClean="0"/>
              <a:t>Paraphrase</a:t>
            </a:r>
          </a:p>
          <a:p>
            <a:r>
              <a:rPr lang="en-US" sz="3600" dirty="0" smtClean="0"/>
              <a:t>Summarize</a:t>
            </a:r>
          </a:p>
          <a:p>
            <a:r>
              <a:rPr lang="en-US" sz="3600" dirty="0" smtClean="0"/>
              <a:t>Quoting</a:t>
            </a:r>
          </a:p>
          <a:p>
            <a:r>
              <a:rPr lang="en-US" sz="3600" dirty="0" smtClean="0"/>
              <a:t>Plagiarism </a:t>
            </a:r>
            <a:endParaRPr lang="en-US" sz="3600" dirty="0"/>
          </a:p>
        </p:txBody>
      </p:sp>
      <p:pic>
        <p:nvPicPr>
          <p:cNvPr id="1027" name="Picture 3" descr="C:\Program Files\Microsoft Office\MEDIA\CAGCAT10\j0299125.wmf"/>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458188" y="2020067"/>
            <a:ext cx="2353913" cy="38625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607183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4 steps in Applying Research </a:t>
            </a:r>
            <a:endParaRPr lang="en-US" dirty="0"/>
          </a:p>
        </p:txBody>
      </p:sp>
      <p:sp>
        <p:nvSpPr>
          <p:cNvPr id="3" name="Content Placeholder 2"/>
          <p:cNvSpPr>
            <a:spLocks noGrp="1"/>
          </p:cNvSpPr>
          <p:nvPr>
            <p:ph idx="1"/>
          </p:nvPr>
        </p:nvSpPr>
        <p:spPr/>
        <p:txBody>
          <a:bodyPr/>
          <a:lstStyle/>
          <a:p>
            <a:r>
              <a:rPr lang="en-US" dirty="0" smtClean="0"/>
              <a:t>Research supports thesis and main ideas</a:t>
            </a:r>
          </a:p>
          <a:p>
            <a:r>
              <a:rPr lang="en-US" dirty="0" smtClean="0"/>
              <a:t>Research is credible, recent, and relevant  </a:t>
            </a:r>
          </a:p>
          <a:p>
            <a:pPr lvl="1"/>
            <a:r>
              <a:rPr lang="en-US" b="1" dirty="0" smtClean="0">
                <a:solidFill>
                  <a:srgbClr val="FF0000"/>
                </a:solidFill>
              </a:rPr>
              <a:t>Step #1 </a:t>
            </a:r>
            <a:r>
              <a:rPr lang="en-US" dirty="0" smtClean="0"/>
              <a:t>Introducing Evidence</a:t>
            </a:r>
          </a:p>
          <a:p>
            <a:pPr lvl="1"/>
            <a:r>
              <a:rPr lang="en-US" b="1" dirty="0" smtClean="0">
                <a:solidFill>
                  <a:srgbClr val="FF0000"/>
                </a:solidFill>
              </a:rPr>
              <a:t>Step #2 </a:t>
            </a:r>
            <a:r>
              <a:rPr lang="en-US" dirty="0" smtClean="0"/>
              <a:t>Paraphrasing, Summarizing, Direct Quoting</a:t>
            </a:r>
          </a:p>
          <a:p>
            <a:pPr lvl="1"/>
            <a:r>
              <a:rPr lang="en-US" b="1" dirty="0" smtClean="0">
                <a:solidFill>
                  <a:srgbClr val="FF0000"/>
                </a:solidFill>
              </a:rPr>
              <a:t>Step #3 </a:t>
            </a:r>
            <a:r>
              <a:rPr lang="en-US" dirty="0" smtClean="0"/>
              <a:t>Citing</a:t>
            </a:r>
          </a:p>
          <a:p>
            <a:pPr lvl="1"/>
            <a:r>
              <a:rPr lang="en-US" b="1" dirty="0" smtClean="0">
                <a:solidFill>
                  <a:srgbClr val="FF0000"/>
                </a:solidFill>
              </a:rPr>
              <a:t>Step #4 </a:t>
            </a:r>
            <a:r>
              <a:rPr lang="en-US" dirty="0" smtClean="0"/>
              <a:t>Explaining Evidence </a:t>
            </a:r>
          </a:p>
        </p:txBody>
      </p:sp>
    </p:spTree>
    <p:extLst>
      <p:ext uri="{BB962C8B-B14F-4D97-AF65-F5344CB8AC3E}">
        <p14:creationId xmlns:p14="http://schemas.microsoft.com/office/powerpoint/2010/main" val="300016813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Cited</a:t>
            </a:r>
            <a:endParaRPr lang="en-US" dirty="0"/>
          </a:p>
        </p:txBody>
      </p:sp>
      <p:sp>
        <p:nvSpPr>
          <p:cNvPr id="3" name="Content Placeholder 2"/>
          <p:cNvSpPr>
            <a:spLocks noGrp="1"/>
          </p:cNvSpPr>
          <p:nvPr>
            <p:ph idx="1"/>
          </p:nvPr>
        </p:nvSpPr>
        <p:spPr/>
        <p:txBody>
          <a:bodyPr>
            <a:normAutofit fontScale="77500" lnSpcReduction="20000"/>
          </a:bodyPr>
          <a:lstStyle/>
          <a:p>
            <a:r>
              <a:rPr lang="en-US" sz="2800" dirty="0" smtClean="0"/>
              <a:t>Provides information about the source for the reader for credibility of the evidence.</a:t>
            </a:r>
          </a:p>
          <a:p>
            <a:r>
              <a:rPr lang="en-US" sz="2800" dirty="0" smtClean="0"/>
              <a:t>The work cited relates directly to the citation in the essay for referencing. </a:t>
            </a:r>
          </a:p>
          <a:p>
            <a:r>
              <a:rPr lang="en-US" sz="2800" dirty="0" smtClean="0"/>
              <a:t>Title Page, Hanging indent, alphabetical order.</a:t>
            </a:r>
          </a:p>
          <a:p>
            <a:pPr marL="0" indent="0" algn="ctr">
              <a:buNone/>
            </a:pPr>
            <a:endParaRPr lang="en-US" sz="2400" dirty="0" smtClean="0"/>
          </a:p>
          <a:p>
            <a:pPr marL="0" indent="0" algn="ctr">
              <a:buNone/>
            </a:pPr>
            <a:r>
              <a:rPr lang="en-US" sz="2300" dirty="0" smtClean="0"/>
              <a:t>Work Cited</a:t>
            </a:r>
            <a:endParaRPr lang="en-US" sz="2300" dirty="0"/>
          </a:p>
          <a:p>
            <a:pPr marL="365760" lvl="1" indent="0">
              <a:buNone/>
            </a:pPr>
            <a:r>
              <a:rPr lang="en-US" sz="2100" dirty="0" smtClean="0"/>
              <a:t>Cherry</a:t>
            </a:r>
            <a:r>
              <a:rPr lang="en-US" sz="2100" dirty="0"/>
              <a:t>, Kendra. “Breakfast and Learning: Does </a:t>
            </a:r>
            <a:r>
              <a:rPr lang="en-US" sz="2100" dirty="0" smtClean="0"/>
              <a:t>Eating 	Breakfast </a:t>
            </a:r>
            <a:r>
              <a:rPr lang="en-US" sz="2100" dirty="0"/>
              <a:t>Improve School </a:t>
            </a:r>
            <a:r>
              <a:rPr lang="en-US" sz="2100" dirty="0" smtClean="0"/>
              <a:t>Performance</a:t>
            </a:r>
            <a:r>
              <a:rPr lang="en-US" sz="2100" dirty="0"/>
              <a:t>?” 	</a:t>
            </a:r>
            <a:r>
              <a:rPr lang="en-US" sz="2100" dirty="0" smtClean="0"/>
              <a:t>	about.com Psychology</a:t>
            </a:r>
            <a:r>
              <a:rPr lang="en-US" sz="2100" dirty="0"/>
              <a:t>, 2013. </a:t>
            </a:r>
            <a:r>
              <a:rPr lang="en-US" sz="2100" dirty="0" smtClean="0"/>
              <a:t>Web</a:t>
            </a:r>
            <a:r>
              <a:rPr lang="en-US" sz="2100" dirty="0"/>
              <a:t>.  25 Nov. </a:t>
            </a:r>
            <a:r>
              <a:rPr lang="en-US" sz="2100" dirty="0" smtClean="0"/>
              <a:t>2013. </a:t>
            </a:r>
          </a:p>
          <a:p>
            <a:pPr marL="365760" lvl="1" indent="0">
              <a:buNone/>
            </a:pPr>
            <a:r>
              <a:rPr lang="en-US" sz="2100" dirty="0"/>
              <a:t>	</a:t>
            </a:r>
            <a:r>
              <a:rPr lang="en-US" sz="2100" dirty="0">
                <a:hlinkClick r:id="rId2"/>
              </a:rPr>
              <a:t>http://psychology.about.com/od/psychologyexperiments</a:t>
            </a:r>
            <a:r>
              <a:rPr lang="en-US" sz="2100" dirty="0" smtClean="0">
                <a:hlinkClick r:id="rId2"/>
              </a:rPr>
              <a:t>/</a:t>
            </a:r>
            <a:r>
              <a:rPr lang="en-US" sz="2100" dirty="0" smtClean="0"/>
              <a:t>	a/breakfast-exper.htm</a:t>
            </a:r>
            <a:endParaRPr lang="en-US" sz="2400" dirty="0" smtClean="0"/>
          </a:p>
          <a:p>
            <a:pPr marL="0" indent="0">
              <a:buNone/>
            </a:pPr>
            <a:endParaRPr lang="en-US" dirty="0" smtClean="0"/>
          </a:p>
        </p:txBody>
      </p:sp>
      <p:sp>
        <p:nvSpPr>
          <p:cNvPr id="5" name="Right Arrow 4"/>
          <p:cNvSpPr/>
          <p:nvPr/>
        </p:nvSpPr>
        <p:spPr>
          <a:xfrm>
            <a:off x="1796955" y="3730663"/>
            <a:ext cx="902208"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1552237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Step #1 in Applying Research </a:t>
            </a:r>
            <a:endParaRPr lang="en-US" b="1" dirty="0"/>
          </a:p>
        </p:txBody>
      </p:sp>
      <p:sp>
        <p:nvSpPr>
          <p:cNvPr id="3" name="Content Placeholder 2"/>
          <p:cNvSpPr>
            <a:spLocks noGrp="1"/>
          </p:cNvSpPr>
          <p:nvPr>
            <p:ph idx="1"/>
          </p:nvPr>
        </p:nvSpPr>
        <p:spPr>
          <a:xfrm>
            <a:off x="748955" y="2020067"/>
            <a:ext cx="7620000" cy="5105400"/>
          </a:xfrm>
        </p:spPr>
        <p:txBody>
          <a:bodyPr>
            <a:normAutofit/>
          </a:bodyPr>
          <a:lstStyle/>
          <a:p>
            <a:pPr marL="411480" lvl="1" indent="0">
              <a:buNone/>
            </a:pPr>
            <a:r>
              <a:rPr lang="en-US" sz="2400" b="1" dirty="0" smtClean="0"/>
              <a:t>Introduce </a:t>
            </a:r>
            <a:r>
              <a:rPr lang="en-US" sz="2400" b="1" dirty="0"/>
              <a:t>evidence </a:t>
            </a:r>
            <a:r>
              <a:rPr lang="en-US" sz="2400" dirty="0"/>
              <a:t>properly </a:t>
            </a:r>
            <a:r>
              <a:rPr lang="en-US" sz="2400" dirty="0" smtClean="0"/>
              <a:t>to establish credibility for your source  </a:t>
            </a:r>
            <a:endParaRPr lang="en-US" sz="2400" dirty="0"/>
          </a:p>
          <a:p>
            <a:pPr lvl="2"/>
            <a:r>
              <a:rPr lang="en-US" sz="2400" dirty="0"/>
              <a:t>Example: </a:t>
            </a:r>
          </a:p>
          <a:p>
            <a:pPr lvl="3"/>
            <a:r>
              <a:rPr lang="en-US" sz="2400" dirty="0"/>
              <a:t>Professor </a:t>
            </a:r>
            <a:r>
              <a:rPr lang="en-US" sz="2400" dirty="0" smtClean="0"/>
              <a:t>Aaron Nelson of Psychology from </a:t>
            </a:r>
            <a:r>
              <a:rPr lang="en-US" sz="2400" dirty="0"/>
              <a:t>the University of Maine states, “</a:t>
            </a:r>
          </a:p>
          <a:p>
            <a:pPr lvl="3"/>
            <a:r>
              <a:rPr lang="en-US" sz="2400" dirty="0"/>
              <a:t>According to the Arizona Department of Education</a:t>
            </a:r>
            <a:r>
              <a:rPr lang="en-US" sz="2400" dirty="0" smtClean="0"/>
              <a:t>,”</a:t>
            </a:r>
            <a:endParaRPr lang="en-US" sz="2400" dirty="0"/>
          </a:p>
          <a:p>
            <a:pPr marL="1051560" lvl="3" indent="0">
              <a:buNone/>
            </a:pPr>
            <a:endParaRPr lang="en-US" sz="1800" dirty="0" smtClean="0"/>
          </a:p>
        </p:txBody>
      </p:sp>
    </p:spTree>
    <p:extLst>
      <p:ext uri="{BB962C8B-B14F-4D97-AF65-F5344CB8AC3E}">
        <p14:creationId xmlns:p14="http://schemas.microsoft.com/office/powerpoint/2010/main" val="126880646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 name="Shape 238"/>
          <p:cNvSpPr>
            <a:spLocks noGrp="1"/>
          </p:cNvSpPr>
          <p:nvPr>
            <p:ph type="title"/>
          </p:nvPr>
        </p:nvSpPr>
        <p:spPr>
          <a:xfrm>
            <a:off x="900112" y="362859"/>
            <a:ext cx="7345362" cy="1339851"/>
          </a:xfrm>
          <a:prstGeom prst="rect">
            <a:avLst/>
          </a:prstGeom>
        </p:spPr>
        <p:txBody>
          <a:bodyPr>
            <a:normAutofit/>
          </a:bodyPr>
          <a:lstStyle>
            <a:lvl1pPr defTabSz="886968">
              <a:defRPr sz="4171"/>
            </a:lvl1pPr>
          </a:lstStyle>
          <a:p>
            <a:pPr lvl="0">
              <a:defRPr sz="1800">
                <a:solidFill>
                  <a:srgbClr val="000000"/>
                </a:solidFill>
              </a:defRPr>
            </a:pPr>
            <a:r>
              <a:rPr lang="en-US" sz="3600" b="1" dirty="0" smtClean="0">
                <a:solidFill>
                  <a:srgbClr val="404040"/>
                </a:solidFill>
              </a:rPr>
              <a:t>Step #2 </a:t>
            </a:r>
            <a:r>
              <a:rPr sz="3600" b="1" dirty="0" smtClean="0">
                <a:solidFill>
                  <a:srgbClr val="404040"/>
                </a:solidFill>
              </a:rPr>
              <a:t>Quoting</a:t>
            </a:r>
            <a:r>
              <a:rPr sz="3600" b="1" dirty="0">
                <a:solidFill>
                  <a:srgbClr val="404040"/>
                </a:solidFill>
              </a:rPr>
              <a:t>, Paraphrasing, Summarizing </a:t>
            </a:r>
          </a:p>
        </p:txBody>
      </p:sp>
      <p:sp>
        <p:nvSpPr>
          <p:cNvPr id="239" name="Shape 239"/>
          <p:cNvSpPr>
            <a:spLocks noGrp="1"/>
          </p:cNvSpPr>
          <p:nvPr>
            <p:ph type="body" idx="1"/>
          </p:nvPr>
        </p:nvSpPr>
        <p:spPr>
          <a:xfrm>
            <a:off x="712469" y="1797671"/>
            <a:ext cx="7533008" cy="4786872"/>
          </a:xfrm>
          <a:prstGeom prst="rect">
            <a:avLst/>
          </a:prstGeom>
        </p:spPr>
        <p:txBody>
          <a:bodyPr>
            <a:normAutofit/>
          </a:bodyPr>
          <a:lstStyle/>
          <a:p>
            <a:pPr marL="436418" lvl="1" indent="-436418">
              <a:defRPr sz="1800">
                <a:solidFill>
                  <a:srgbClr val="000000"/>
                </a:solidFill>
              </a:defRPr>
            </a:pPr>
            <a:r>
              <a:rPr sz="2400" b="1" u="sng" dirty="0"/>
              <a:t>Quoting</a:t>
            </a:r>
            <a:r>
              <a:rPr sz="2400" dirty="0"/>
              <a:t> </a:t>
            </a:r>
            <a:r>
              <a:rPr sz="2400" dirty="0">
                <a:solidFill>
                  <a:srgbClr val="404040"/>
                </a:solidFill>
              </a:rPr>
              <a:t>means to repeat another source word for word, using quotation marks</a:t>
            </a:r>
          </a:p>
          <a:p>
            <a:pPr marL="436418" lvl="1" indent="-436418">
              <a:defRPr sz="1800">
                <a:solidFill>
                  <a:srgbClr val="000000"/>
                </a:solidFill>
              </a:defRPr>
            </a:pPr>
            <a:r>
              <a:rPr sz="2400" b="1" u="sng" dirty="0">
                <a:solidFill>
                  <a:srgbClr val="000000"/>
                </a:solidFill>
              </a:rPr>
              <a:t>Paraphrasing</a:t>
            </a:r>
            <a:r>
              <a:rPr sz="2400" dirty="0">
                <a:solidFill>
                  <a:srgbClr val="000000"/>
                </a:solidFill>
              </a:rPr>
              <a:t> </a:t>
            </a:r>
            <a:r>
              <a:rPr sz="2400" dirty="0">
                <a:solidFill>
                  <a:srgbClr val="404040"/>
                </a:solidFill>
              </a:rPr>
              <a:t>means to use </a:t>
            </a:r>
            <a:r>
              <a:rPr lang="en-US" sz="2400" dirty="0" smtClean="0">
                <a:solidFill>
                  <a:srgbClr val="404040"/>
                </a:solidFill>
              </a:rPr>
              <a:t>a an idea</a:t>
            </a:r>
            <a:r>
              <a:rPr sz="2400" dirty="0" smtClean="0">
                <a:solidFill>
                  <a:srgbClr val="404040"/>
                </a:solidFill>
              </a:rPr>
              <a:t> </a:t>
            </a:r>
            <a:r>
              <a:rPr sz="2400" dirty="0">
                <a:solidFill>
                  <a:srgbClr val="404040"/>
                </a:solidFill>
              </a:rPr>
              <a:t>from another source </a:t>
            </a:r>
            <a:r>
              <a:rPr lang="en-US" sz="2400" dirty="0" smtClean="0">
                <a:solidFill>
                  <a:srgbClr val="404040"/>
                </a:solidFill>
              </a:rPr>
              <a:t>and shorter part of the text </a:t>
            </a:r>
            <a:r>
              <a:rPr sz="2400" dirty="0" smtClean="0">
                <a:solidFill>
                  <a:srgbClr val="404040"/>
                </a:solidFill>
              </a:rPr>
              <a:t>but </a:t>
            </a:r>
            <a:r>
              <a:rPr sz="2400" dirty="0">
                <a:solidFill>
                  <a:srgbClr val="404040"/>
                </a:solidFill>
              </a:rPr>
              <a:t>change the phrasing into your own words</a:t>
            </a:r>
          </a:p>
          <a:p>
            <a:pPr marL="436418" lvl="1" indent="-436418">
              <a:defRPr sz="1800">
                <a:solidFill>
                  <a:srgbClr val="000000"/>
                </a:solidFill>
              </a:defRPr>
            </a:pPr>
            <a:r>
              <a:rPr sz="2400" b="1" u="sng" dirty="0">
                <a:solidFill>
                  <a:srgbClr val="000000"/>
                </a:solidFill>
              </a:rPr>
              <a:t>Summarizing </a:t>
            </a:r>
            <a:r>
              <a:rPr sz="2400" dirty="0">
                <a:solidFill>
                  <a:srgbClr val="404040"/>
                </a:solidFill>
              </a:rPr>
              <a:t>means to take ideas from a large passage of another source and condense them, using your own </a:t>
            </a:r>
            <a:r>
              <a:rPr sz="2400" dirty="0" smtClean="0">
                <a:solidFill>
                  <a:srgbClr val="404040"/>
                </a:solidFill>
              </a:rPr>
              <a:t>words</a:t>
            </a:r>
            <a:endParaRPr lang="en-US" sz="2400" dirty="0" smtClean="0">
              <a:solidFill>
                <a:srgbClr val="404040"/>
              </a:solidFill>
            </a:endParaRPr>
          </a:p>
          <a:p>
            <a:pPr marL="436418" lvl="1" indent="-436418">
              <a:defRPr sz="1800">
                <a:solidFill>
                  <a:srgbClr val="000000"/>
                </a:solidFill>
              </a:defRPr>
            </a:pPr>
            <a:r>
              <a:rPr lang="en-US" sz="2400" b="1" dirty="0" smtClean="0">
                <a:solidFill>
                  <a:srgbClr val="404040"/>
                </a:solidFill>
              </a:rPr>
              <a:t>Q: What is the difference between paraphrasing and summarizing? </a:t>
            </a:r>
            <a:endParaRPr sz="2400" b="1" dirty="0">
              <a:solidFill>
                <a:srgbClr val="404040"/>
              </a:solidFill>
            </a:endParaRPr>
          </a:p>
        </p:txBody>
      </p:sp>
    </p:spTree>
    <p:extLst>
      <p:ext uri="{BB962C8B-B14F-4D97-AF65-F5344CB8AC3E}">
        <p14:creationId xmlns:p14="http://schemas.microsoft.com/office/powerpoint/2010/main" val="17258620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 name="Shape 241"/>
          <p:cNvSpPr>
            <a:spLocks noGrp="1"/>
          </p:cNvSpPr>
          <p:nvPr>
            <p:ph type="title"/>
          </p:nvPr>
        </p:nvSpPr>
        <p:spPr>
          <a:xfrm>
            <a:off x="900112" y="276348"/>
            <a:ext cx="7345362" cy="1339851"/>
          </a:xfrm>
          <a:prstGeom prst="rect">
            <a:avLst/>
          </a:prstGeom>
        </p:spPr>
        <p:txBody>
          <a:bodyPr>
            <a:normAutofit fontScale="90000"/>
          </a:bodyPr>
          <a:lstStyle/>
          <a:p>
            <a:pPr lvl="0" defTabSz="886968">
              <a:defRPr sz="1800">
                <a:solidFill>
                  <a:srgbClr val="000000"/>
                </a:solidFill>
              </a:defRPr>
            </a:pPr>
            <a:r>
              <a:rPr sz="4171" dirty="0">
                <a:solidFill>
                  <a:srgbClr val="404040"/>
                </a:solidFill>
              </a:rPr>
              <a:t> In-text </a:t>
            </a:r>
            <a:r>
              <a:rPr sz="4171" dirty="0" smtClean="0">
                <a:solidFill>
                  <a:srgbClr val="404040"/>
                </a:solidFill>
              </a:rPr>
              <a:t>Citation(Direct </a:t>
            </a:r>
            <a:r>
              <a:rPr sz="4171" dirty="0">
                <a:solidFill>
                  <a:srgbClr val="404040"/>
                </a:solidFill>
              </a:rPr>
              <a:t>Quoting)</a:t>
            </a:r>
          </a:p>
        </p:txBody>
      </p:sp>
      <p:sp>
        <p:nvSpPr>
          <p:cNvPr id="242" name="Shape 242"/>
          <p:cNvSpPr>
            <a:spLocks noGrp="1"/>
          </p:cNvSpPr>
          <p:nvPr>
            <p:ph type="body" idx="1"/>
          </p:nvPr>
        </p:nvSpPr>
        <p:spPr>
          <a:xfrm>
            <a:off x="979239" y="1768658"/>
            <a:ext cx="7266235" cy="3926682"/>
          </a:xfrm>
          <a:prstGeom prst="rect">
            <a:avLst/>
          </a:prstGeom>
        </p:spPr>
        <p:txBody>
          <a:bodyPr>
            <a:normAutofit lnSpcReduction="10000"/>
          </a:bodyPr>
          <a:lstStyle/>
          <a:p>
            <a:pPr marL="389659" lvl="0" indent="-389659">
              <a:lnSpc>
                <a:spcPct val="80000"/>
              </a:lnSpc>
              <a:defRPr sz="1800">
                <a:solidFill>
                  <a:srgbClr val="000000"/>
                </a:solidFill>
              </a:defRPr>
            </a:pPr>
            <a:r>
              <a:rPr sz="2500" dirty="0">
                <a:solidFill>
                  <a:srgbClr val="404040"/>
                </a:solidFill>
              </a:rPr>
              <a:t>Author’s last </a:t>
            </a:r>
            <a:r>
              <a:rPr sz="2500" dirty="0" smtClean="0">
                <a:solidFill>
                  <a:srgbClr val="404040"/>
                </a:solidFill>
              </a:rPr>
              <a:t>name</a:t>
            </a:r>
            <a:r>
              <a:rPr lang="en-US" sz="2500" dirty="0" smtClean="0">
                <a:solidFill>
                  <a:srgbClr val="404040"/>
                </a:solidFill>
              </a:rPr>
              <a:t> </a:t>
            </a:r>
            <a:r>
              <a:rPr sz="2500" dirty="0" smtClean="0">
                <a:solidFill>
                  <a:srgbClr val="404040"/>
                </a:solidFill>
              </a:rPr>
              <a:t>and </a:t>
            </a:r>
            <a:r>
              <a:rPr sz="2500" dirty="0">
                <a:solidFill>
                  <a:srgbClr val="404040"/>
                </a:solidFill>
              </a:rPr>
              <a:t>page number(s) of quote must appear in the text</a:t>
            </a:r>
            <a:r>
              <a:rPr sz="2500" dirty="0" smtClean="0">
                <a:solidFill>
                  <a:srgbClr val="404040"/>
                </a:solidFill>
              </a:rPr>
              <a:t>.</a:t>
            </a:r>
            <a:endParaRPr lang="en-US" sz="2500" dirty="0" smtClean="0">
              <a:solidFill>
                <a:srgbClr val="404040"/>
              </a:solidFill>
            </a:endParaRPr>
          </a:p>
          <a:p>
            <a:pPr marL="0" lvl="0" indent="0">
              <a:lnSpc>
                <a:spcPct val="80000"/>
              </a:lnSpc>
              <a:buNone/>
              <a:defRPr sz="1800">
                <a:solidFill>
                  <a:srgbClr val="000000"/>
                </a:solidFill>
              </a:defRPr>
            </a:pPr>
            <a:endParaRPr sz="2200" dirty="0">
              <a:solidFill>
                <a:srgbClr val="404040"/>
              </a:solidFill>
            </a:endParaRPr>
          </a:p>
          <a:p>
            <a:pPr marL="389659" lvl="0" indent="-389659">
              <a:lnSpc>
                <a:spcPct val="80000"/>
              </a:lnSpc>
              <a:defRPr sz="1800">
                <a:solidFill>
                  <a:srgbClr val="000000"/>
                </a:solidFill>
              </a:defRPr>
            </a:pPr>
            <a:r>
              <a:rPr sz="2500" b="1" dirty="0">
                <a:solidFill>
                  <a:srgbClr val="000000"/>
                </a:solidFill>
              </a:rPr>
              <a:t>Direct Quoting </a:t>
            </a:r>
            <a:endParaRPr sz="2200" dirty="0">
              <a:solidFill>
                <a:srgbClr val="000000"/>
              </a:solidFill>
            </a:endParaRPr>
          </a:p>
          <a:p>
            <a:pPr lvl="0">
              <a:lnSpc>
                <a:spcPct val="72000"/>
              </a:lnSpc>
              <a:buSzTx/>
              <a:buNone/>
              <a:defRPr sz="1800">
                <a:solidFill>
                  <a:srgbClr val="000000"/>
                </a:solidFill>
              </a:defRPr>
            </a:pPr>
            <a:r>
              <a:rPr sz="2500" dirty="0">
                <a:solidFill>
                  <a:srgbClr val="404040"/>
                </a:solidFill>
              </a:rPr>
              <a:t>    </a:t>
            </a:r>
            <a:r>
              <a:rPr lang="en-US" sz="2500" dirty="0" smtClean="0">
                <a:solidFill>
                  <a:srgbClr val="404040"/>
                </a:solidFill>
              </a:rPr>
              <a:t>Dr. </a:t>
            </a:r>
            <a:r>
              <a:rPr sz="2500" dirty="0" err="1" smtClean="0">
                <a:solidFill>
                  <a:srgbClr val="404040"/>
                </a:solidFill>
              </a:rPr>
              <a:t>Caruth</a:t>
            </a:r>
            <a:r>
              <a:rPr lang="en-US" sz="2500" dirty="0" smtClean="0">
                <a:solidFill>
                  <a:srgbClr val="404040"/>
                </a:solidFill>
              </a:rPr>
              <a:t>, a psychologist from </a:t>
            </a:r>
            <a:r>
              <a:rPr lang="en-US" sz="2500" dirty="0" err="1" smtClean="0">
                <a:solidFill>
                  <a:srgbClr val="404040"/>
                </a:solidFill>
              </a:rPr>
              <a:t>Harvar</a:t>
            </a:r>
            <a:r>
              <a:rPr lang="en-US" sz="2500" dirty="0" smtClean="0">
                <a:solidFill>
                  <a:srgbClr val="404040"/>
                </a:solidFill>
              </a:rPr>
              <a:t>, </a:t>
            </a:r>
            <a:r>
              <a:rPr sz="2500" dirty="0" smtClean="0">
                <a:solidFill>
                  <a:srgbClr val="404040"/>
                </a:solidFill>
              </a:rPr>
              <a:t>states </a:t>
            </a:r>
            <a:r>
              <a:rPr sz="2500" dirty="0">
                <a:solidFill>
                  <a:srgbClr val="404040"/>
                </a:solidFill>
              </a:rPr>
              <a:t>that a traumatic response frequently entails a  “delayed, uncontrolled repetitive appearance of hallucinations and other intrusive phenomena” </a:t>
            </a:r>
            <a:r>
              <a:rPr lang="en-US" sz="2500" dirty="0">
                <a:solidFill>
                  <a:srgbClr val="404040"/>
                </a:solidFill>
              </a:rPr>
              <a:t>(</a:t>
            </a:r>
            <a:r>
              <a:rPr sz="2500" dirty="0" smtClean="0">
                <a:solidFill>
                  <a:srgbClr val="404040"/>
                </a:solidFill>
              </a:rPr>
              <a:t>11</a:t>
            </a:r>
            <a:r>
              <a:rPr sz="2500" dirty="0">
                <a:solidFill>
                  <a:srgbClr val="404040"/>
                </a:solidFill>
              </a:rPr>
              <a:t>).</a:t>
            </a:r>
            <a:endParaRPr sz="2200" dirty="0">
              <a:solidFill>
                <a:srgbClr val="404040"/>
              </a:solidFill>
            </a:endParaRPr>
          </a:p>
          <a:p>
            <a:pPr lvl="0" algn="ctr">
              <a:lnSpc>
                <a:spcPct val="72000"/>
              </a:lnSpc>
              <a:buSzTx/>
              <a:buNone/>
              <a:defRPr sz="1800">
                <a:solidFill>
                  <a:srgbClr val="000000"/>
                </a:solidFill>
              </a:defRPr>
            </a:pPr>
            <a:r>
              <a:rPr sz="2500" dirty="0">
                <a:solidFill>
                  <a:srgbClr val="404040"/>
                </a:solidFill>
              </a:rPr>
              <a:t>or</a:t>
            </a:r>
            <a:endParaRPr sz="2800" dirty="0">
              <a:solidFill>
                <a:srgbClr val="404040"/>
              </a:solidFill>
            </a:endParaRPr>
          </a:p>
          <a:p>
            <a:pPr lvl="0">
              <a:lnSpc>
                <a:spcPct val="72000"/>
              </a:lnSpc>
              <a:buSzTx/>
              <a:buNone/>
              <a:defRPr sz="1800">
                <a:solidFill>
                  <a:srgbClr val="000000"/>
                </a:solidFill>
              </a:defRPr>
            </a:pPr>
            <a:r>
              <a:rPr sz="2500" dirty="0">
                <a:solidFill>
                  <a:srgbClr val="404040"/>
                </a:solidFill>
              </a:rPr>
              <a:t>	A traumatic response frequently entails a “delayed, uncontrolled repetitive appearance of hallucinations and other intrusive phenomena” (</a:t>
            </a:r>
            <a:r>
              <a:rPr sz="2500" dirty="0" err="1" smtClean="0">
                <a:solidFill>
                  <a:srgbClr val="404040"/>
                </a:solidFill>
              </a:rPr>
              <a:t>Caruth</a:t>
            </a:r>
            <a:r>
              <a:rPr lang="en-US" sz="2500" dirty="0" smtClean="0">
                <a:solidFill>
                  <a:srgbClr val="404040"/>
                </a:solidFill>
              </a:rPr>
              <a:t> </a:t>
            </a:r>
            <a:r>
              <a:rPr sz="2500" dirty="0" smtClean="0">
                <a:solidFill>
                  <a:srgbClr val="404040"/>
                </a:solidFill>
              </a:rPr>
              <a:t>11</a:t>
            </a:r>
            <a:r>
              <a:rPr sz="2500" dirty="0">
                <a:solidFill>
                  <a:srgbClr val="404040"/>
                </a:solidFill>
              </a:rPr>
              <a:t>).</a:t>
            </a:r>
          </a:p>
        </p:txBody>
      </p:sp>
    </p:spTree>
    <p:extLst>
      <p:ext uri="{BB962C8B-B14F-4D97-AF65-F5344CB8AC3E}">
        <p14:creationId xmlns:p14="http://schemas.microsoft.com/office/powerpoint/2010/main" val="23857552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 name="Shape 244"/>
          <p:cNvSpPr>
            <a:spLocks noGrp="1"/>
          </p:cNvSpPr>
          <p:nvPr>
            <p:ph type="title"/>
          </p:nvPr>
        </p:nvSpPr>
        <p:spPr>
          <a:xfrm>
            <a:off x="570913" y="659613"/>
            <a:ext cx="7864474" cy="1339851"/>
          </a:xfrm>
          <a:prstGeom prst="rect">
            <a:avLst/>
          </a:prstGeom>
        </p:spPr>
        <p:txBody>
          <a:bodyPr>
            <a:normAutofit fontScale="90000"/>
          </a:bodyPr>
          <a:lstStyle/>
          <a:p>
            <a:pPr lvl="0" defTabSz="886968">
              <a:defRPr sz="1800">
                <a:solidFill>
                  <a:srgbClr val="000000"/>
                </a:solidFill>
              </a:defRPr>
            </a:pPr>
            <a:r>
              <a:rPr sz="4171" b="1" dirty="0">
                <a:solidFill>
                  <a:srgbClr val="404040"/>
                </a:solidFill>
              </a:rPr>
              <a:t>In-text Citations: </a:t>
            </a:r>
            <a:r>
              <a:rPr sz="4171" b="1" dirty="0" smtClean="0">
                <a:solidFill>
                  <a:srgbClr val="404040"/>
                </a:solidFill>
              </a:rPr>
              <a:t>(</a:t>
            </a:r>
            <a:r>
              <a:rPr sz="4171" b="1" dirty="0">
                <a:solidFill>
                  <a:srgbClr val="404040"/>
                </a:solidFill>
              </a:rPr>
              <a:t>Summary or Paraphrase)</a:t>
            </a:r>
          </a:p>
        </p:txBody>
      </p:sp>
      <p:sp>
        <p:nvSpPr>
          <p:cNvPr id="245" name="Shape 245"/>
          <p:cNvSpPr/>
          <p:nvPr/>
        </p:nvSpPr>
        <p:spPr>
          <a:xfrm>
            <a:off x="1270040" y="2362200"/>
            <a:ext cx="6789379" cy="3908762"/>
          </a:xfrm>
          <a:prstGeom prst="rect">
            <a:avLst/>
          </a:prstGeom>
          <a:ln w="12700">
            <a:miter lim="400000"/>
          </a:ln>
          <a:extLst>
            <a:ext uri="{C572A759-6A51-4108-AA02-DFA0A04FC94B}">
              <ma14:wrappingTextBoxFlag xmlns:ma14="http://schemas.microsoft.com/office/mac/drawingml/2011/main" val="1"/>
            </a:ext>
          </a:extLst>
        </p:spPr>
        <p:txBody>
          <a:bodyPr wrap="square" lIns="45719" rIns="45719">
            <a:spAutoFit/>
          </a:bodyPr>
          <a:lstStyle/>
          <a:p>
            <a:pPr marL="457200" lvl="0" indent="-457200">
              <a:buSzPct val="100000"/>
              <a:buFont typeface="Arial"/>
              <a:buChar char="•"/>
            </a:pPr>
            <a:r>
              <a:rPr sz="2800" dirty="0"/>
              <a:t>Provide the author’s last name and </a:t>
            </a:r>
            <a:r>
              <a:rPr lang="en-US" sz="2800" dirty="0" smtClean="0"/>
              <a:t>page </a:t>
            </a:r>
            <a:r>
              <a:rPr sz="2800" dirty="0" smtClean="0"/>
              <a:t>in </a:t>
            </a:r>
            <a:r>
              <a:rPr sz="2800" dirty="0"/>
              <a:t>parenthesis after a </a:t>
            </a:r>
            <a:r>
              <a:rPr sz="2800" b="1" dirty="0"/>
              <a:t>summary</a:t>
            </a:r>
            <a:r>
              <a:rPr sz="2800" dirty="0"/>
              <a:t> </a:t>
            </a:r>
            <a:r>
              <a:rPr sz="2800" dirty="0" smtClean="0"/>
              <a:t>or</a:t>
            </a:r>
            <a:r>
              <a:rPr lang="en-US" sz="2400" dirty="0">
                <a:latin typeface="Arial Bold"/>
                <a:cs typeface="Arial Bold"/>
                <a:sym typeface="Arial Bold"/>
              </a:rPr>
              <a:t> </a:t>
            </a:r>
            <a:r>
              <a:rPr sz="2800" dirty="0" smtClean="0"/>
              <a:t>a </a:t>
            </a:r>
            <a:r>
              <a:rPr sz="2800" b="1" dirty="0" smtClean="0"/>
              <a:t>paraphrase</a:t>
            </a:r>
            <a:r>
              <a:rPr lang="en-US" sz="2800" b="1" dirty="0" smtClean="0"/>
              <a:t>d statement</a:t>
            </a:r>
            <a:r>
              <a:rPr sz="2800" dirty="0" smtClean="0"/>
              <a:t>:</a:t>
            </a:r>
            <a:endParaRPr sz="2800" dirty="0">
              <a:latin typeface="Arial Bold"/>
              <a:ea typeface="Arial Bold"/>
              <a:cs typeface="Arial Bold"/>
              <a:sym typeface="Arial Bold"/>
            </a:endParaRPr>
          </a:p>
          <a:p>
            <a:pPr marL="457200" lvl="0" indent="-457200">
              <a:buFont typeface="Arial"/>
              <a:buChar char="•"/>
            </a:pPr>
            <a:endParaRPr sz="2800" dirty="0">
              <a:latin typeface="Arial Bold"/>
              <a:ea typeface="Arial Bold"/>
              <a:cs typeface="Arial Bold"/>
              <a:sym typeface="Arial Bold"/>
            </a:endParaRPr>
          </a:p>
          <a:p>
            <a:pPr marL="457200" lvl="0" indent="-457200">
              <a:buFont typeface="Arial"/>
              <a:buChar char="•"/>
            </a:pPr>
            <a:r>
              <a:rPr sz="2800" dirty="0"/>
              <a:t>Though feminist studies focus solely on </a:t>
            </a:r>
            <a:r>
              <a:rPr sz="2800" dirty="0" smtClean="0"/>
              <a:t>women's</a:t>
            </a:r>
            <a:r>
              <a:rPr lang="en-US" sz="2400" dirty="0">
                <a:latin typeface="Arial Bold"/>
                <a:ea typeface="Arial Bold"/>
                <a:cs typeface="Arial Bold"/>
                <a:sym typeface="Arial Bold"/>
              </a:rPr>
              <a:t> </a:t>
            </a:r>
            <a:r>
              <a:rPr sz="2800" dirty="0" smtClean="0"/>
              <a:t>experiences</a:t>
            </a:r>
            <a:r>
              <a:rPr sz="2800" dirty="0"/>
              <a:t>, they err by collectively perpetuating the masculine-centered impressions (</a:t>
            </a:r>
            <a:r>
              <a:rPr sz="2800" dirty="0" smtClean="0"/>
              <a:t>Fussell</a:t>
            </a:r>
            <a:r>
              <a:rPr lang="en-US" sz="2800" dirty="0" smtClean="0"/>
              <a:t> 15</a:t>
            </a:r>
            <a:r>
              <a:rPr sz="2800" dirty="0" smtClean="0"/>
              <a:t>).</a:t>
            </a:r>
            <a:endParaRPr sz="2400" dirty="0">
              <a:latin typeface="Arial Bold"/>
              <a:ea typeface="Arial Bold"/>
              <a:cs typeface="Arial Bold"/>
              <a:sym typeface="Arial Bold"/>
            </a:endParaRPr>
          </a:p>
          <a:p>
            <a:pPr lvl="0"/>
            <a:endParaRPr sz="2400" dirty="0">
              <a:latin typeface="Arial Bold"/>
              <a:ea typeface="Arial Bold"/>
              <a:cs typeface="Arial Bold"/>
              <a:sym typeface="Arial Bold"/>
            </a:endParaRPr>
          </a:p>
        </p:txBody>
      </p:sp>
    </p:spTree>
    <p:extLst>
      <p:ext uri="{BB962C8B-B14F-4D97-AF65-F5344CB8AC3E}">
        <p14:creationId xmlns:p14="http://schemas.microsoft.com/office/powerpoint/2010/main" val="21641159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a:t>
            </a:r>
            <a:endParaRPr lang="en-US" dirty="0"/>
          </a:p>
        </p:txBody>
      </p:sp>
      <p:sp>
        <p:nvSpPr>
          <p:cNvPr id="3" name="Content Placeholder 2"/>
          <p:cNvSpPr>
            <a:spLocks noGrp="1"/>
          </p:cNvSpPr>
          <p:nvPr>
            <p:ph idx="1"/>
          </p:nvPr>
        </p:nvSpPr>
        <p:spPr>
          <a:xfrm>
            <a:off x="1095024" y="1868404"/>
            <a:ext cx="6826396" cy="4084359"/>
          </a:xfrm>
        </p:spPr>
        <p:txBody>
          <a:bodyPr>
            <a:normAutofit fontScale="92500" lnSpcReduction="10000"/>
          </a:bodyPr>
          <a:lstStyle/>
          <a:p>
            <a:pPr marL="0" indent="0">
              <a:buNone/>
            </a:pPr>
            <a:r>
              <a:rPr lang="en-US" b="1" dirty="0" smtClean="0"/>
              <a:t>Day #1</a:t>
            </a:r>
          </a:p>
          <a:p>
            <a:r>
              <a:rPr lang="en-US" dirty="0" smtClean="0"/>
              <a:t>Starting the Outline</a:t>
            </a:r>
          </a:p>
          <a:p>
            <a:r>
              <a:rPr lang="en-US" dirty="0" smtClean="0"/>
              <a:t>Types of </a:t>
            </a:r>
            <a:r>
              <a:rPr lang="en-US" dirty="0" smtClean="0"/>
              <a:t>Evidence</a:t>
            </a:r>
          </a:p>
          <a:p>
            <a:r>
              <a:rPr lang="en-US" dirty="0" smtClean="0"/>
              <a:t>Introduction Writing </a:t>
            </a:r>
            <a:endParaRPr lang="en-US" dirty="0" smtClean="0"/>
          </a:p>
          <a:p>
            <a:pPr marL="0" indent="0">
              <a:buNone/>
            </a:pPr>
            <a:endParaRPr lang="en-US" dirty="0" smtClean="0"/>
          </a:p>
          <a:p>
            <a:pPr marL="0" indent="0">
              <a:buNone/>
            </a:pPr>
            <a:r>
              <a:rPr lang="en-US" b="1" dirty="0" smtClean="0"/>
              <a:t>Day #2</a:t>
            </a:r>
          </a:p>
          <a:p>
            <a:r>
              <a:rPr lang="en-US" dirty="0" smtClean="0"/>
              <a:t>Integrating evidence</a:t>
            </a:r>
          </a:p>
          <a:p>
            <a:r>
              <a:rPr lang="en-US" dirty="0" smtClean="0"/>
              <a:t>Paraphrasing, direct quoting, summarizing</a:t>
            </a:r>
          </a:p>
          <a:p>
            <a:endParaRPr lang="en-US" dirty="0"/>
          </a:p>
          <a:p>
            <a:pPr marL="0" indent="0">
              <a:buNone/>
            </a:pPr>
            <a:r>
              <a:rPr lang="en-US" b="1" i="1" dirty="0" smtClean="0"/>
              <a:t>Homework</a:t>
            </a:r>
          </a:p>
          <a:p>
            <a:r>
              <a:rPr lang="en-US" dirty="0" smtClean="0"/>
              <a:t>Submit Writing Project #3 (Annotated Bibliography)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3578714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Paraphrasing and Summarizing</a:t>
            </a:r>
            <a:endParaRPr lang="en-US" dirty="0"/>
          </a:p>
        </p:txBody>
      </p:sp>
      <p:sp>
        <p:nvSpPr>
          <p:cNvPr id="3" name="Content Placeholder 2"/>
          <p:cNvSpPr>
            <a:spLocks noGrp="1"/>
          </p:cNvSpPr>
          <p:nvPr>
            <p:ph idx="1"/>
          </p:nvPr>
        </p:nvSpPr>
        <p:spPr/>
        <p:txBody>
          <a:bodyPr>
            <a:normAutofit fontScale="77500" lnSpcReduction="20000"/>
          </a:bodyPr>
          <a:lstStyle/>
          <a:p>
            <a:pPr marL="436418" lvl="1" indent="-436418">
              <a:defRPr sz="1800">
                <a:solidFill>
                  <a:srgbClr val="000000"/>
                </a:solidFill>
              </a:defRPr>
            </a:pPr>
            <a:r>
              <a:rPr lang="en-US" sz="2800" b="1" i="1" dirty="0" smtClean="0">
                <a:solidFill>
                  <a:srgbClr val="404040"/>
                </a:solidFill>
              </a:rPr>
              <a:t>Paraphrasing:</a:t>
            </a:r>
            <a:r>
              <a:rPr lang="en-US" sz="2800" dirty="0" smtClean="0">
                <a:solidFill>
                  <a:srgbClr val="404040"/>
                </a:solidFill>
              </a:rPr>
              <a:t> the writer uses their own language to express an idea from another author’s particular phrasing, sentence, or short passage. The paraphrased version of the text is usually the same in length or longer to express the ideas.</a:t>
            </a:r>
          </a:p>
          <a:p>
            <a:pPr marL="436418" lvl="1" indent="-436418">
              <a:defRPr sz="1800">
                <a:solidFill>
                  <a:srgbClr val="000000"/>
                </a:solidFill>
              </a:defRPr>
            </a:pPr>
            <a:r>
              <a:rPr lang="en-US" sz="2800" b="1" i="1" dirty="0" smtClean="0">
                <a:solidFill>
                  <a:srgbClr val="404040"/>
                </a:solidFill>
              </a:rPr>
              <a:t>Summarizing: </a:t>
            </a:r>
            <a:r>
              <a:rPr lang="en-US" sz="2800" dirty="0" smtClean="0">
                <a:solidFill>
                  <a:srgbClr val="404040"/>
                </a:solidFill>
              </a:rPr>
              <a:t>the writer uses their own language and condenses a larger piece or the whole piece of the text from the author. The summary is shorter in length than the original text.</a:t>
            </a:r>
          </a:p>
          <a:p>
            <a:pPr marL="436418" lvl="1" indent="-436418">
              <a:defRPr sz="1800">
                <a:solidFill>
                  <a:srgbClr val="000000"/>
                </a:solidFill>
              </a:defRPr>
            </a:pPr>
            <a:r>
              <a:rPr lang="en-US" sz="2800" dirty="0" smtClean="0">
                <a:solidFill>
                  <a:srgbClr val="404040"/>
                </a:solidFill>
              </a:rPr>
              <a:t>How are they different?</a:t>
            </a:r>
            <a:endParaRPr lang="en-US" sz="2200" dirty="0" smtClean="0">
              <a:solidFill>
                <a:srgbClr val="404040"/>
              </a:solidFill>
            </a:endParaRPr>
          </a:p>
          <a:p>
            <a:pPr marL="436418" lvl="1" indent="-436418">
              <a:defRPr sz="1800">
                <a:solidFill>
                  <a:srgbClr val="000000"/>
                </a:solidFill>
              </a:defRPr>
            </a:pPr>
            <a:r>
              <a:rPr lang="en-US" sz="2800" b="1" i="1" dirty="0" smtClean="0">
                <a:solidFill>
                  <a:srgbClr val="404040"/>
                </a:solidFill>
              </a:rPr>
              <a:t>*</a:t>
            </a:r>
            <a:r>
              <a:rPr lang="en-US" sz="2800" b="1" i="1" dirty="0">
                <a:solidFill>
                  <a:srgbClr val="404040"/>
                </a:solidFill>
              </a:rPr>
              <a:t>Citations are needed for </a:t>
            </a:r>
            <a:r>
              <a:rPr lang="en-US" sz="2800" b="1" i="1" dirty="0" smtClean="0">
                <a:solidFill>
                  <a:srgbClr val="404040"/>
                </a:solidFill>
              </a:rPr>
              <a:t>both</a:t>
            </a:r>
            <a:endParaRPr lang="en-US" sz="2800" b="1" i="1" dirty="0">
              <a:solidFill>
                <a:srgbClr val="404040"/>
              </a:solidFill>
            </a:endParaRPr>
          </a:p>
          <a:p>
            <a:endParaRPr lang="en-US" dirty="0"/>
          </a:p>
        </p:txBody>
      </p:sp>
    </p:spTree>
    <p:extLst>
      <p:ext uri="{BB962C8B-B14F-4D97-AF65-F5344CB8AC3E}">
        <p14:creationId xmlns:p14="http://schemas.microsoft.com/office/powerpoint/2010/main" val="252039102"/>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Paraphrasing </a:t>
            </a:r>
            <a:endParaRPr lang="en-US" dirty="0"/>
          </a:p>
        </p:txBody>
      </p:sp>
      <p:sp>
        <p:nvSpPr>
          <p:cNvPr id="6" name="Text Placeholder 5"/>
          <p:cNvSpPr>
            <a:spLocks noGrp="1"/>
          </p:cNvSpPr>
          <p:nvPr>
            <p:ph type="body" idx="1"/>
          </p:nvPr>
        </p:nvSpPr>
        <p:spPr/>
        <p:txBody>
          <a:bodyPr>
            <a:normAutofit/>
          </a:bodyPr>
          <a:lstStyle/>
          <a:p>
            <a:r>
              <a:rPr lang="en-US" sz="2400" b="1" dirty="0" smtClean="0"/>
              <a:t>Do…</a:t>
            </a:r>
            <a:endParaRPr lang="en-US" sz="2400" b="1" dirty="0"/>
          </a:p>
        </p:txBody>
      </p:sp>
      <p:sp>
        <p:nvSpPr>
          <p:cNvPr id="7" name="Content Placeholder 6"/>
          <p:cNvSpPr>
            <a:spLocks noGrp="1"/>
          </p:cNvSpPr>
          <p:nvPr>
            <p:ph sz="half" idx="4294967295"/>
          </p:nvPr>
        </p:nvSpPr>
        <p:spPr>
          <a:xfrm>
            <a:off x="978749" y="3199158"/>
            <a:ext cx="3931920" cy="3951288"/>
          </a:xfrm>
          <a:prstGeom prst="rect">
            <a:avLst/>
          </a:prstGeom>
        </p:spPr>
        <p:txBody>
          <a:bodyPr>
            <a:normAutofit fontScale="92500" lnSpcReduction="10000"/>
          </a:bodyPr>
          <a:lstStyle/>
          <a:p>
            <a:pPr>
              <a:buFont typeface="Arial" panose="020B0604020202020204" pitchFamily="34" charset="0"/>
              <a:buChar char="•"/>
            </a:pPr>
            <a:r>
              <a:rPr lang="en-US" dirty="0" smtClean="0"/>
              <a:t>Identify key words like the subject or specific terminology that can not be changed </a:t>
            </a:r>
          </a:p>
          <a:p>
            <a:pPr>
              <a:buFont typeface="Arial" panose="020B0604020202020204" pitchFamily="34" charset="0"/>
              <a:buChar char="•"/>
            </a:pPr>
            <a:r>
              <a:rPr lang="en-US" dirty="0" smtClean="0"/>
              <a:t>Change the syntax (structure) of the sentence</a:t>
            </a:r>
          </a:p>
          <a:p>
            <a:pPr>
              <a:buFont typeface="Arial" panose="020B0604020202020204" pitchFamily="34" charset="0"/>
              <a:buChar char="•"/>
            </a:pPr>
            <a:r>
              <a:rPr lang="en-US" dirty="0" smtClean="0"/>
              <a:t>Change word especially verbs</a:t>
            </a:r>
          </a:p>
          <a:p>
            <a:pPr>
              <a:buFont typeface="Arial" panose="020B0604020202020204" pitchFamily="34" charset="0"/>
              <a:buChar char="•"/>
            </a:pPr>
            <a:r>
              <a:rPr lang="en-US" dirty="0" smtClean="0"/>
              <a:t>Do include the citation from the source </a:t>
            </a:r>
          </a:p>
          <a:p>
            <a:pPr>
              <a:buFont typeface="Arial" panose="020B0604020202020204" pitchFamily="34" charset="0"/>
              <a:buChar char="•"/>
            </a:pPr>
            <a:endParaRPr lang="en-US" dirty="0" smtClean="0"/>
          </a:p>
          <a:p>
            <a:pPr marL="0" indent="0">
              <a:buNone/>
            </a:pPr>
            <a:r>
              <a:rPr lang="en-US" dirty="0" smtClean="0"/>
              <a:t> </a:t>
            </a:r>
            <a:endParaRPr lang="en-US" dirty="0"/>
          </a:p>
        </p:txBody>
      </p:sp>
      <p:sp>
        <p:nvSpPr>
          <p:cNvPr id="8" name="Text Placeholder 7"/>
          <p:cNvSpPr>
            <a:spLocks noGrp="1"/>
          </p:cNvSpPr>
          <p:nvPr>
            <p:ph type="body" sz="quarter" idx="3"/>
          </p:nvPr>
        </p:nvSpPr>
        <p:spPr/>
        <p:txBody>
          <a:bodyPr>
            <a:normAutofit/>
          </a:bodyPr>
          <a:lstStyle/>
          <a:p>
            <a:r>
              <a:rPr lang="en-US" sz="2400" b="1" dirty="0" smtClean="0"/>
              <a:t>Do not….</a:t>
            </a:r>
            <a:endParaRPr lang="en-US" sz="2400" b="1" dirty="0"/>
          </a:p>
        </p:txBody>
      </p:sp>
      <p:sp>
        <p:nvSpPr>
          <p:cNvPr id="9" name="Content Placeholder 8"/>
          <p:cNvSpPr>
            <a:spLocks noGrp="1"/>
          </p:cNvSpPr>
          <p:nvPr>
            <p:ph sz="quarter" idx="4294967295"/>
          </p:nvPr>
        </p:nvSpPr>
        <p:spPr>
          <a:xfrm>
            <a:off x="4910669" y="3207945"/>
            <a:ext cx="3931920" cy="3951288"/>
          </a:xfrm>
          <a:prstGeom prst="rect">
            <a:avLst/>
          </a:prstGeom>
        </p:spPr>
        <p:txBody>
          <a:bodyPr/>
          <a:lstStyle/>
          <a:p>
            <a:pPr>
              <a:buFont typeface="Arial" panose="020B0604020202020204" pitchFamily="34" charset="0"/>
              <a:buChar char="•"/>
            </a:pPr>
            <a:r>
              <a:rPr lang="en-US" dirty="0"/>
              <a:t>U</a:t>
            </a:r>
            <a:r>
              <a:rPr lang="en-US" dirty="0" smtClean="0"/>
              <a:t>se same phrases </a:t>
            </a:r>
          </a:p>
          <a:p>
            <a:pPr>
              <a:buFont typeface="Arial" panose="020B0604020202020204" pitchFamily="34" charset="0"/>
              <a:buChar char="•"/>
            </a:pPr>
            <a:r>
              <a:rPr lang="en-US" dirty="0" smtClean="0"/>
              <a:t>Use same verbs</a:t>
            </a:r>
          </a:p>
          <a:p>
            <a:pPr>
              <a:buFont typeface="Arial" panose="020B0604020202020204" pitchFamily="34" charset="0"/>
              <a:buChar char="•"/>
            </a:pPr>
            <a:r>
              <a:rPr lang="en-US" dirty="0" smtClean="0"/>
              <a:t>Use similar sentence structure </a:t>
            </a:r>
          </a:p>
          <a:p>
            <a:pPr marL="0" indent="0">
              <a:buNone/>
            </a:pPr>
            <a:endParaRPr lang="en-US" dirty="0"/>
          </a:p>
        </p:txBody>
      </p:sp>
    </p:spTree>
    <p:extLst>
      <p:ext uri="{BB962C8B-B14F-4D97-AF65-F5344CB8AC3E}">
        <p14:creationId xmlns:p14="http://schemas.microsoft.com/office/powerpoint/2010/main" val="96436936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Paraphrasing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a:t>
            </a:r>
            <a:r>
              <a:rPr lang="en-US" dirty="0"/>
              <a:t>discipline of communication focuses on how people use messages to generate meanings within and across various contexts, cultures, channels, and media. The discipline promotes the </a:t>
            </a:r>
            <a:r>
              <a:rPr lang="en-US" dirty="0" smtClean="0"/>
              <a:t>effective </a:t>
            </a:r>
            <a:r>
              <a:rPr lang="en-US" dirty="0"/>
              <a:t>and ethical practice of human </a:t>
            </a:r>
            <a:r>
              <a:rPr lang="en-US" dirty="0" smtClean="0"/>
              <a:t>communication” (What is Communication”).</a:t>
            </a:r>
          </a:p>
          <a:p>
            <a:endParaRPr lang="en-US" dirty="0"/>
          </a:p>
          <a:p>
            <a:pPr marL="0" indent="0">
              <a:buNone/>
            </a:pPr>
            <a:r>
              <a:rPr lang="en-US" dirty="0" smtClean="0"/>
              <a:t>Through different media, contexts, cultures, and networks, people converse and create meaning through the study of communication. Human communication focuses on ethical and operative application.</a:t>
            </a:r>
          </a:p>
          <a:p>
            <a:pPr marL="0" indent="0">
              <a:buNone/>
            </a:pPr>
            <a:endParaRPr lang="en-US" dirty="0"/>
          </a:p>
          <a:p>
            <a:pPr marL="0" indent="0">
              <a:buNone/>
            </a:pPr>
            <a:r>
              <a:rPr lang="en-US" b="1" i="1" dirty="0" smtClean="0"/>
              <a:t>How was the sentences and wording changed? </a:t>
            </a:r>
            <a:endParaRPr lang="en-US" b="1" i="1" dirty="0"/>
          </a:p>
        </p:txBody>
      </p:sp>
    </p:spTree>
    <p:extLst>
      <p:ext uri="{BB962C8B-B14F-4D97-AF65-F5344CB8AC3E}">
        <p14:creationId xmlns:p14="http://schemas.microsoft.com/office/powerpoint/2010/main" val="357805075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Plagiarized Version</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t>“The discipline of communication focuses on how people use messages to generate meanings within and across various contexts, cultures, channels, and media. The discipline promotes the effective and ethical practice of human communication” (What is Communication”).</a:t>
            </a:r>
          </a:p>
          <a:p>
            <a:pPr marL="0" indent="0">
              <a:buNone/>
            </a:pPr>
            <a:endParaRPr lang="en-US" dirty="0"/>
          </a:p>
          <a:p>
            <a:pPr marL="0" indent="0">
              <a:buNone/>
            </a:pPr>
            <a:r>
              <a:rPr lang="en-US" dirty="0" smtClean="0"/>
              <a:t>The discipline of communication relies on how humans use messages to generate meaning across different context, culture, channels, and media, and the discipline promotes effective and ethical practice of human commination. </a:t>
            </a:r>
            <a:endParaRPr lang="en-US" dirty="0"/>
          </a:p>
        </p:txBody>
      </p:sp>
    </p:spTree>
    <p:extLst>
      <p:ext uri="{BB962C8B-B14F-4D97-AF65-F5344CB8AC3E}">
        <p14:creationId xmlns:p14="http://schemas.microsoft.com/office/powerpoint/2010/main" val="2138627401"/>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a:t>
            </a:r>
            <a:endParaRPr lang="en-US" dirty="0"/>
          </a:p>
        </p:txBody>
      </p:sp>
      <p:sp>
        <p:nvSpPr>
          <p:cNvPr id="3" name="Content Placeholder 2"/>
          <p:cNvSpPr>
            <a:spLocks noGrp="1"/>
          </p:cNvSpPr>
          <p:nvPr>
            <p:ph idx="1"/>
          </p:nvPr>
        </p:nvSpPr>
        <p:spPr>
          <a:xfrm>
            <a:off x="1584356" y="1845734"/>
            <a:ext cx="6475912" cy="4023360"/>
          </a:xfrm>
        </p:spPr>
        <p:txBody>
          <a:bodyPr>
            <a:normAutofit/>
          </a:bodyPr>
          <a:lstStyle/>
          <a:p>
            <a:pPr marL="0" indent="0">
              <a:buNone/>
            </a:pPr>
            <a:r>
              <a:rPr lang="en-US" dirty="0" smtClean="0"/>
              <a:t>“Relationships </a:t>
            </a:r>
            <a:r>
              <a:rPr lang="en-US" dirty="0"/>
              <a:t>don’t exist in a vacuum. They exist between two emotional human beings who bring their own past experiences, history, and expectations into it. Two different people also have different levels of skill when it comes to </a:t>
            </a:r>
            <a:r>
              <a:rPr lang="en-US" dirty="0" smtClean="0"/>
              <a:t>communication” (</a:t>
            </a:r>
            <a:r>
              <a:rPr lang="en-US" dirty="0" err="1" smtClean="0"/>
              <a:t>Grohol</a:t>
            </a:r>
            <a:r>
              <a:rPr lang="en-US" dirty="0" smtClean="0"/>
              <a:t>).</a:t>
            </a:r>
            <a:endParaRPr lang="en-US" dirty="0">
              <a:solidFill>
                <a:schemeClr val="tx1"/>
              </a:solidFill>
            </a:endParaRPr>
          </a:p>
        </p:txBody>
      </p:sp>
    </p:spTree>
    <p:extLst>
      <p:ext uri="{BB962C8B-B14F-4D97-AF65-F5344CB8AC3E}">
        <p14:creationId xmlns:p14="http://schemas.microsoft.com/office/powerpoint/2010/main" val="2305043299"/>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for Paraphrasing </a:t>
            </a:r>
            <a:endParaRPr lang="en-US" dirty="0"/>
          </a:p>
        </p:txBody>
      </p:sp>
      <p:sp>
        <p:nvSpPr>
          <p:cNvPr id="3" name="Content Placeholder 2"/>
          <p:cNvSpPr>
            <a:spLocks noGrp="1"/>
          </p:cNvSpPr>
          <p:nvPr>
            <p:ph idx="1"/>
          </p:nvPr>
        </p:nvSpPr>
        <p:spPr/>
        <p:txBody>
          <a:bodyPr>
            <a:normAutofit lnSpcReduction="10000"/>
          </a:bodyPr>
          <a:lstStyle/>
          <a:p>
            <a:pPr marL="457200" indent="-457200">
              <a:buAutoNum type="arabicPeriod"/>
            </a:pPr>
            <a:r>
              <a:rPr lang="en-US" sz="2400" dirty="0" smtClean="0"/>
              <a:t>Read </a:t>
            </a:r>
            <a:r>
              <a:rPr lang="en-US" sz="2400" dirty="0"/>
              <a:t>the </a:t>
            </a:r>
            <a:r>
              <a:rPr lang="en-US" sz="2400" dirty="0" smtClean="0"/>
              <a:t>original passage </a:t>
            </a:r>
            <a:r>
              <a:rPr lang="en-US" sz="2400" dirty="0"/>
              <a:t>carefully</a:t>
            </a:r>
            <a:r>
              <a:rPr lang="en-US" sz="2400" dirty="0" smtClean="0"/>
              <a:t>.</a:t>
            </a:r>
          </a:p>
          <a:p>
            <a:pPr marL="457200" indent="-457200">
              <a:buAutoNum type="arabicPeriod"/>
            </a:pPr>
            <a:r>
              <a:rPr lang="en-US" sz="2400" dirty="0" smtClean="0"/>
              <a:t>Underline Key Words</a:t>
            </a:r>
          </a:p>
          <a:p>
            <a:pPr marL="457200" indent="-457200">
              <a:buAutoNum type="arabicPeriod"/>
            </a:pPr>
            <a:r>
              <a:rPr lang="en-US" sz="2400" dirty="0" smtClean="0"/>
              <a:t>Without looking at the text recall the information.</a:t>
            </a:r>
          </a:p>
          <a:p>
            <a:pPr marL="457200" indent="-457200">
              <a:buAutoNum type="arabicPeriod"/>
            </a:pPr>
            <a:r>
              <a:rPr lang="en-US" sz="2400" dirty="0" smtClean="0"/>
              <a:t>Rewrite the main idea changing the syntax (structure) and words in the sentence(s).</a:t>
            </a:r>
          </a:p>
          <a:p>
            <a:pPr marL="457200" indent="-457200">
              <a:buAutoNum type="arabicPeriod"/>
            </a:pPr>
            <a:r>
              <a:rPr lang="en-US" sz="2400" dirty="0" smtClean="0"/>
              <a:t>Use only “important key words”</a:t>
            </a:r>
          </a:p>
          <a:p>
            <a:pPr marL="457200" indent="-457200">
              <a:buAutoNum type="arabicPeriod"/>
            </a:pPr>
            <a:r>
              <a:rPr lang="en-US" sz="2400" dirty="0" smtClean="0"/>
              <a:t>Change verbs and sentence structure</a:t>
            </a:r>
          </a:p>
          <a:p>
            <a:pPr marL="457200" indent="-457200">
              <a:buAutoNum type="arabicPeriod"/>
            </a:pPr>
            <a:r>
              <a:rPr lang="en-US" sz="2400" dirty="0" smtClean="0"/>
              <a:t>Do not condense information </a:t>
            </a:r>
          </a:p>
          <a:p>
            <a:endParaRPr lang="en-US" dirty="0" smtClean="0"/>
          </a:p>
          <a:p>
            <a:endParaRPr lang="en-US" dirty="0" smtClean="0"/>
          </a:p>
          <a:p>
            <a:endParaRPr lang="en-US" dirty="0"/>
          </a:p>
        </p:txBody>
      </p:sp>
    </p:spTree>
    <p:extLst>
      <p:ext uri="{BB962C8B-B14F-4D97-AF65-F5344CB8AC3E}">
        <p14:creationId xmlns:p14="http://schemas.microsoft.com/office/powerpoint/2010/main" val="422459037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0167" y="645567"/>
            <a:ext cx="6965245" cy="1202485"/>
          </a:xfrm>
        </p:spPr>
        <p:txBody>
          <a:bodyPr/>
          <a:lstStyle/>
          <a:p>
            <a:r>
              <a:rPr lang="en-US" dirty="0" smtClean="0"/>
              <a:t>Step #3 What is a citation?</a:t>
            </a:r>
            <a:endParaRPr lang="en-US" dirty="0"/>
          </a:p>
        </p:txBody>
      </p:sp>
      <p:sp>
        <p:nvSpPr>
          <p:cNvPr id="3" name="Content Placeholder 2"/>
          <p:cNvSpPr>
            <a:spLocks noGrp="1"/>
          </p:cNvSpPr>
          <p:nvPr>
            <p:ph idx="1"/>
          </p:nvPr>
        </p:nvSpPr>
        <p:spPr>
          <a:xfrm>
            <a:off x="1095023" y="1354827"/>
            <a:ext cx="7311639" cy="4906963"/>
          </a:xfrm>
        </p:spPr>
        <p:txBody>
          <a:bodyPr>
            <a:normAutofit fontScale="92500"/>
          </a:bodyPr>
          <a:lstStyle/>
          <a:p>
            <a:endParaRPr lang="en-US" sz="2800" dirty="0" smtClean="0"/>
          </a:p>
          <a:p>
            <a:r>
              <a:rPr lang="en-US" sz="2800" dirty="0" smtClean="0"/>
              <a:t>A citation is a reference to the work cited provided by the writer. </a:t>
            </a:r>
          </a:p>
          <a:p>
            <a:r>
              <a:rPr lang="en-US" sz="2800" dirty="0" smtClean="0"/>
              <a:t>A citation informs the reader that the information provided was used from another source directly (quoted) or indirectly (paraphrased or summarized).</a:t>
            </a:r>
          </a:p>
          <a:p>
            <a:pPr marL="0" indent="0">
              <a:buNone/>
            </a:pPr>
            <a:endParaRPr lang="en-US" sz="2400" dirty="0" smtClean="0"/>
          </a:p>
          <a:p>
            <a:pPr marL="0" indent="0">
              <a:buNone/>
            </a:pPr>
            <a:r>
              <a:rPr lang="en-US" sz="2400" dirty="0" smtClean="0"/>
              <a:t>Harvard </a:t>
            </a:r>
            <a:r>
              <a:rPr lang="en-US" sz="2400" dirty="0"/>
              <a:t>researchers found that </a:t>
            </a:r>
            <a:r>
              <a:rPr lang="en-US" sz="2400" dirty="0" smtClean="0"/>
              <a:t>“students </a:t>
            </a:r>
            <a:r>
              <a:rPr lang="en-US" sz="2400" dirty="0"/>
              <a:t>who ate breakfast were significantly more attentive in the classroom, earned higher grades in math, and had significantly fewer behavioral and emotional </a:t>
            </a:r>
            <a:r>
              <a:rPr lang="en-US" sz="2400" dirty="0" smtClean="0"/>
              <a:t>problems”(Cherry 15). </a:t>
            </a:r>
          </a:p>
        </p:txBody>
      </p:sp>
      <p:sp>
        <p:nvSpPr>
          <p:cNvPr id="4" name="Left Arrow 3"/>
          <p:cNvSpPr/>
          <p:nvPr/>
        </p:nvSpPr>
        <p:spPr>
          <a:xfrm>
            <a:off x="6844066" y="5638800"/>
            <a:ext cx="7620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60683715"/>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Step </a:t>
            </a:r>
            <a:r>
              <a:rPr lang="en-US" dirty="0" smtClean="0"/>
              <a:t>#4 </a:t>
            </a:r>
            <a:r>
              <a:rPr lang="en-US" dirty="0"/>
              <a:t>in Applying Research </a:t>
            </a:r>
          </a:p>
        </p:txBody>
      </p:sp>
      <p:sp>
        <p:nvSpPr>
          <p:cNvPr id="3" name="Content Placeholder 2"/>
          <p:cNvSpPr>
            <a:spLocks noGrp="1"/>
          </p:cNvSpPr>
          <p:nvPr>
            <p:ph idx="1"/>
          </p:nvPr>
        </p:nvSpPr>
        <p:spPr/>
        <p:txBody>
          <a:bodyPr/>
          <a:lstStyle/>
          <a:p>
            <a:pPr marL="411480" lvl="1" indent="0">
              <a:buNone/>
            </a:pPr>
            <a:r>
              <a:rPr lang="en-US" sz="2400" b="1" dirty="0" smtClean="0"/>
              <a:t>Explain </a:t>
            </a:r>
            <a:r>
              <a:rPr lang="en-US" sz="2400" dirty="0"/>
              <a:t>how evidence supports the main idea or </a:t>
            </a:r>
            <a:r>
              <a:rPr lang="en-US" sz="2400" dirty="0" smtClean="0"/>
              <a:t>overall </a:t>
            </a:r>
            <a:r>
              <a:rPr lang="en-US" sz="2400" dirty="0"/>
              <a:t>argument</a:t>
            </a:r>
            <a:r>
              <a:rPr lang="en-US" sz="2400" dirty="0" smtClean="0"/>
              <a:t>.</a:t>
            </a:r>
          </a:p>
          <a:p>
            <a:pPr lvl="1"/>
            <a:r>
              <a:rPr lang="en-US" sz="2400" dirty="0" smtClean="0"/>
              <a:t>This evidence proves…</a:t>
            </a:r>
          </a:p>
          <a:p>
            <a:pPr lvl="1"/>
            <a:r>
              <a:rPr lang="en-US" sz="2400" dirty="0" smtClean="0"/>
              <a:t>This research shows…</a:t>
            </a:r>
          </a:p>
          <a:p>
            <a:pPr lvl="1"/>
            <a:r>
              <a:rPr lang="en-US" sz="2400" dirty="0" smtClean="0"/>
              <a:t>This details explains…</a:t>
            </a:r>
          </a:p>
          <a:p>
            <a:pPr lvl="1"/>
            <a:endParaRPr lang="en-US" sz="3200" dirty="0"/>
          </a:p>
          <a:p>
            <a:endParaRPr lang="en-US" dirty="0"/>
          </a:p>
        </p:txBody>
      </p:sp>
    </p:spTree>
    <p:extLst>
      <p:ext uri="{BB962C8B-B14F-4D97-AF65-F5344CB8AC3E}">
        <p14:creationId xmlns:p14="http://schemas.microsoft.com/office/powerpoint/2010/main" val="39948733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 name="Shape 256"/>
          <p:cNvSpPr>
            <a:spLocks noGrp="1"/>
          </p:cNvSpPr>
          <p:nvPr>
            <p:ph type="title"/>
          </p:nvPr>
        </p:nvSpPr>
        <p:spPr>
          <a:xfrm>
            <a:off x="1089377" y="627459"/>
            <a:ext cx="6965245" cy="1202485"/>
          </a:xfrm>
          <a:prstGeom prst="rect">
            <a:avLst/>
          </a:prstGeom>
        </p:spPr>
        <p:txBody>
          <a:bodyPr>
            <a:normAutofit/>
          </a:bodyPr>
          <a:lstStyle/>
          <a:p>
            <a:pPr lvl="0" defTabSz="795527">
              <a:defRPr sz="1800">
                <a:solidFill>
                  <a:srgbClr val="000000"/>
                </a:solidFill>
              </a:defRPr>
            </a:pPr>
            <a:r>
              <a:rPr sz="3600" dirty="0">
                <a:solidFill>
                  <a:srgbClr val="404040"/>
                </a:solidFill>
              </a:rPr>
              <a:t>In-text Citations:</a:t>
            </a:r>
          </a:p>
          <a:p>
            <a:pPr lvl="0" defTabSz="795527">
              <a:defRPr sz="1800">
                <a:solidFill>
                  <a:srgbClr val="000000"/>
                </a:solidFill>
              </a:defRPr>
            </a:pPr>
            <a:r>
              <a:rPr sz="3600" dirty="0">
                <a:solidFill>
                  <a:srgbClr val="404040"/>
                </a:solidFill>
              </a:rPr>
              <a:t>(Practice Activity)</a:t>
            </a:r>
          </a:p>
        </p:txBody>
      </p:sp>
      <p:sp>
        <p:nvSpPr>
          <p:cNvPr id="257" name="Shape 257"/>
          <p:cNvSpPr>
            <a:spLocks noGrp="1"/>
          </p:cNvSpPr>
          <p:nvPr>
            <p:ph type="sldNum" sz="quarter" idx="4294967295"/>
          </p:nvPr>
        </p:nvSpPr>
        <p:spPr>
          <a:xfrm>
            <a:off x="4191000" y="6357461"/>
            <a:ext cx="762000" cy="26924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defRPr>
            </a:pPr>
            <a:fld id="{86CB4B4D-7CA3-9044-876B-883B54F8677D}" type="slidenum">
              <a:rPr sz="1200">
                <a:solidFill>
                  <a:srgbClr val="B0BCC1"/>
                </a:solidFill>
              </a:rPr>
              <a:t>28</a:t>
            </a:fld>
            <a:endParaRPr sz="1200">
              <a:solidFill>
                <a:srgbClr val="B0BCC1"/>
              </a:solidFill>
            </a:endParaRPr>
          </a:p>
        </p:txBody>
      </p:sp>
      <p:sp>
        <p:nvSpPr>
          <p:cNvPr id="258" name="Shape 258"/>
          <p:cNvSpPr/>
          <p:nvPr/>
        </p:nvSpPr>
        <p:spPr>
          <a:xfrm>
            <a:off x="943825" y="2113651"/>
            <a:ext cx="7494006" cy="3200876"/>
          </a:xfrm>
          <a:prstGeom prst="rect">
            <a:avLst/>
          </a:prstGeom>
          <a:ln w="12700">
            <a:miter lim="400000"/>
          </a:ln>
          <a:extLst>
            <a:ext uri="{C572A759-6A51-4108-AA02-DFA0A04FC94B}">
              <ma14:wrappingTextBoxFlag xmlns:ma14="http://schemas.microsoft.com/office/mac/drawingml/2011/main" val="1"/>
            </a:ext>
          </a:extLst>
        </p:spPr>
        <p:txBody>
          <a:bodyPr wrap="square" lIns="45719" rIns="45719">
            <a:spAutoFit/>
          </a:bodyPr>
          <a:lstStyle>
            <a:lvl1pPr defTabSz="457200">
              <a:spcBef>
                <a:spcPts val="1200"/>
              </a:spcBef>
              <a:defRPr sz="1750">
                <a:latin typeface="Arial"/>
                <a:ea typeface="Arial"/>
                <a:cs typeface="Arial"/>
                <a:sym typeface="Arial"/>
              </a:defRPr>
            </a:lvl1pPr>
          </a:lstStyle>
          <a:p>
            <a:pPr lvl="0">
              <a:spcBef>
                <a:spcPts val="0"/>
              </a:spcBef>
              <a:defRPr sz="1800"/>
            </a:pPr>
            <a:r>
              <a:rPr lang="en-US" sz="1600" b="1" dirty="0" smtClean="0"/>
              <a:t>Directions: </a:t>
            </a:r>
            <a:r>
              <a:rPr lang="en-US" sz="1600" dirty="0" smtClean="0"/>
              <a:t>Using the paragraph below, practice directly quoting a passage, </a:t>
            </a:r>
            <a:r>
              <a:rPr lang="en-US" sz="1600" dirty="0"/>
              <a:t>p</a:t>
            </a:r>
            <a:r>
              <a:rPr lang="en-US" sz="1600" dirty="0" smtClean="0"/>
              <a:t>araphrasing a passage, and summarizing the paragraph. Include citations.</a:t>
            </a:r>
          </a:p>
          <a:p>
            <a:pPr lvl="0">
              <a:defRPr sz="1800"/>
            </a:pPr>
            <a:r>
              <a:rPr sz="1600" dirty="0" smtClean="0"/>
              <a:t>Using </a:t>
            </a:r>
            <a:r>
              <a:rPr sz="1600" dirty="0"/>
              <a:t>the Internet to build social relationships results in social interaction that is wanting, at least when it is explicitly compared to the standards of face-to-face and telephone communication, to social relationships that are primarily conducted offline, and to traditional small groups. We do not assert that online social interaction has little value. Surveys of the general public continually reveal that most people using the Internet value email and other forms of online social interaction. Even in the age of the Web and e-commerce, online social interaction is still the most important use of the Internet. However, in one-to-one comparisons, an email message is not as useful as a phone call or a face-to-face meeting for developing and sustaining social relationships.</a:t>
            </a:r>
          </a:p>
        </p:txBody>
      </p:sp>
      <p:sp>
        <p:nvSpPr>
          <p:cNvPr id="259" name="Shape 259"/>
          <p:cNvSpPr/>
          <p:nvPr/>
        </p:nvSpPr>
        <p:spPr>
          <a:xfrm>
            <a:off x="943825" y="5467203"/>
            <a:ext cx="2415083" cy="707886"/>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lvl="0"/>
            <a:r>
              <a:rPr sz="2000" u="sng" dirty="0">
                <a:latin typeface="Arial Bold"/>
                <a:ea typeface="Arial Bold"/>
                <a:cs typeface="Arial Bold"/>
                <a:sym typeface="Arial Bold"/>
              </a:rPr>
              <a:t>Author</a:t>
            </a:r>
            <a:r>
              <a:rPr sz="2000" dirty="0">
                <a:latin typeface="Arial Bold"/>
                <a:ea typeface="Arial Bold"/>
                <a:cs typeface="Arial Bold"/>
                <a:sym typeface="Arial Bold"/>
              </a:rPr>
              <a:t>: </a:t>
            </a:r>
            <a:r>
              <a:rPr sz="2000" dirty="0" smtClean="0">
                <a:latin typeface="Arial Bold"/>
                <a:ea typeface="Arial Bold"/>
                <a:cs typeface="Arial Bold"/>
                <a:sym typeface="Arial Bold"/>
              </a:rPr>
              <a:t>Cummings</a:t>
            </a:r>
            <a:endParaRPr sz="2000" dirty="0">
              <a:latin typeface="Arial Bold"/>
              <a:ea typeface="Arial Bold"/>
              <a:cs typeface="Arial Bold"/>
              <a:sym typeface="Arial Bold"/>
            </a:endParaRPr>
          </a:p>
          <a:p>
            <a:pPr lvl="0"/>
            <a:r>
              <a:rPr sz="2000" u="sng" dirty="0">
                <a:latin typeface="Arial Bold"/>
                <a:ea typeface="Arial Bold"/>
                <a:cs typeface="Arial Bold"/>
                <a:sym typeface="Arial Bold"/>
              </a:rPr>
              <a:t>Page</a:t>
            </a:r>
            <a:r>
              <a:rPr sz="2000" dirty="0">
                <a:latin typeface="Arial Bold"/>
                <a:ea typeface="Arial Bold"/>
                <a:cs typeface="Arial Bold"/>
                <a:sym typeface="Arial Bold"/>
              </a:rPr>
              <a:t>: 108</a:t>
            </a:r>
          </a:p>
        </p:txBody>
      </p:sp>
    </p:spTree>
    <p:extLst>
      <p:ext uri="{BB962C8B-B14F-4D97-AF65-F5344CB8AC3E}">
        <p14:creationId xmlns:p14="http://schemas.microsoft.com/office/powerpoint/2010/main" val="38007612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4601" y="817582"/>
            <a:ext cx="6965245" cy="1202485"/>
          </a:xfrm>
        </p:spPr>
        <p:txBody>
          <a:bodyPr/>
          <a:lstStyle/>
          <a:p>
            <a:r>
              <a:rPr lang="en-US" dirty="0" smtClean="0"/>
              <a:t>Plagiarism</a:t>
            </a:r>
            <a:endParaRPr lang="en-US" dirty="0"/>
          </a:p>
        </p:txBody>
      </p:sp>
      <p:sp>
        <p:nvSpPr>
          <p:cNvPr id="3" name="Content Placeholder 2"/>
          <p:cNvSpPr>
            <a:spLocks noGrp="1"/>
          </p:cNvSpPr>
          <p:nvPr>
            <p:ph idx="1"/>
          </p:nvPr>
        </p:nvSpPr>
        <p:spPr>
          <a:xfrm>
            <a:off x="1128061" y="2707732"/>
            <a:ext cx="6196405" cy="3603812"/>
          </a:xfrm>
        </p:spPr>
        <p:txBody>
          <a:bodyPr/>
          <a:lstStyle/>
          <a:p>
            <a:r>
              <a:rPr lang="en-US" dirty="0" smtClean="0"/>
              <a:t>Including ideas from another sources and not establishing credibility.</a:t>
            </a:r>
          </a:p>
          <a:p>
            <a:r>
              <a:rPr lang="en-US" dirty="0" smtClean="0"/>
              <a:t>Plagiarism happens intentionally and unintentionally </a:t>
            </a:r>
          </a:p>
          <a:p>
            <a:r>
              <a:rPr lang="en-US" dirty="0" smtClean="0"/>
              <a:t>Avoid plagiarism by creating a works cited page right away</a:t>
            </a:r>
          </a:p>
          <a:p>
            <a:r>
              <a:rPr lang="en-US" dirty="0" smtClean="0"/>
              <a:t>Citing as you write your essay </a:t>
            </a:r>
            <a:endParaRPr lang="en-US" dirty="0"/>
          </a:p>
        </p:txBody>
      </p:sp>
      <p:pic>
        <p:nvPicPr>
          <p:cNvPr id="2053" name="Picture 5" descr="C:\Users\MAR2256618\AppData\Local\Microsoft\Windows\Temporary Internet Files\Content.IE5\X66NED0T\41_07_9_web[1].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240205" y="614467"/>
            <a:ext cx="2907914" cy="19386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964483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the purpose of an Outline for a research essay?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 To create a logical structure for your argument </a:t>
            </a:r>
          </a:p>
          <a:p>
            <a:r>
              <a:rPr lang="en-US" dirty="0" smtClean="0"/>
              <a:t> To identify where evidence best fits in your argument</a:t>
            </a:r>
          </a:p>
          <a:p>
            <a:r>
              <a:rPr lang="en-US" dirty="0" smtClean="0"/>
              <a:t> Organize your evidence </a:t>
            </a:r>
          </a:p>
          <a:p>
            <a:r>
              <a:rPr lang="en-US" dirty="0"/>
              <a:t> </a:t>
            </a:r>
            <a:r>
              <a:rPr lang="en-US" dirty="0" smtClean="0"/>
              <a:t>Possibly do more research</a:t>
            </a:r>
          </a:p>
          <a:p>
            <a:r>
              <a:rPr lang="en-US" dirty="0"/>
              <a:t> </a:t>
            </a:r>
            <a:r>
              <a:rPr lang="en-US" dirty="0" smtClean="0"/>
              <a:t>Outline and Essay should match </a:t>
            </a:r>
          </a:p>
          <a:p>
            <a:r>
              <a:rPr lang="en-US" dirty="0" smtClean="0"/>
              <a:t> The whole intro is not needed, just the thesis</a:t>
            </a:r>
          </a:p>
          <a:p>
            <a:r>
              <a:rPr lang="en-US" dirty="0" smtClean="0"/>
              <a:t>Overall, it helps the writer organize their ideas and research, but it allows the reader to have a reference and guide to the essay </a:t>
            </a:r>
          </a:p>
          <a:p>
            <a:endParaRPr lang="en-US" dirty="0"/>
          </a:p>
        </p:txBody>
      </p:sp>
    </p:spTree>
    <p:extLst>
      <p:ext uri="{BB962C8B-B14F-4D97-AF65-F5344CB8AC3E}">
        <p14:creationId xmlns:p14="http://schemas.microsoft.com/office/powerpoint/2010/main" val="1751083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to a Research Outline</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1) Research first</a:t>
            </a:r>
          </a:p>
          <a:p>
            <a:pPr marL="0" indent="0">
              <a:buNone/>
            </a:pPr>
            <a:r>
              <a:rPr lang="en-US" dirty="0" smtClean="0"/>
              <a:t>2) Create the thesis and topic sentences </a:t>
            </a:r>
          </a:p>
          <a:p>
            <a:pPr marL="0" indent="0">
              <a:buNone/>
            </a:pPr>
            <a:r>
              <a:rPr lang="en-US" dirty="0" smtClean="0"/>
              <a:t>3) Create your works cited</a:t>
            </a:r>
          </a:p>
          <a:p>
            <a:pPr marL="0" indent="0">
              <a:buNone/>
            </a:pPr>
            <a:r>
              <a:rPr lang="en-US" dirty="0" smtClean="0"/>
              <a:t>4) Don’t create ideas around your research</a:t>
            </a:r>
          </a:p>
          <a:p>
            <a:pPr marL="0" indent="0">
              <a:buNone/>
            </a:pPr>
            <a:r>
              <a:rPr lang="en-US" dirty="0" smtClean="0"/>
              <a:t>5) Research should support your main ideas (topic      </a:t>
            </a:r>
          </a:p>
          <a:p>
            <a:pPr marL="0" indent="0">
              <a:buNone/>
            </a:pPr>
            <a:r>
              <a:rPr lang="en-US" dirty="0"/>
              <a:t> </a:t>
            </a:r>
            <a:r>
              <a:rPr lang="en-US" dirty="0" smtClean="0"/>
              <a:t>   sentences) that support your thesis </a:t>
            </a:r>
          </a:p>
          <a:p>
            <a:pPr marL="0" indent="0">
              <a:buNone/>
            </a:pPr>
            <a:r>
              <a:rPr lang="en-US" dirty="0" smtClean="0"/>
              <a:t>4) Variety of evidence</a:t>
            </a:r>
          </a:p>
          <a:p>
            <a:pPr marL="0" indent="0">
              <a:buNone/>
            </a:pPr>
            <a:r>
              <a:rPr lang="en-US" dirty="0" smtClean="0"/>
              <a:t>5) Add the Citations</a:t>
            </a:r>
          </a:p>
          <a:p>
            <a:pPr marL="0" indent="0">
              <a:buNone/>
            </a:pPr>
            <a:r>
              <a:rPr lang="en-US" dirty="0" smtClean="0"/>
              <a:t>6) Add the opposing views in the beginning, throughout the main ideas, or towards the end</a:t>
            </a:r>
          </a:p>
          <a:p>
            <a:pPr marL="0" indent="0">
              <a:buNone/>
            </a:pPr>
            <a:r>
              <a:rPr lang="en-US" dirty="0" smtClean="0"/>
              <a:t>7) MLA format and style</a:t>
            </a:r>
          </a:p>
          <a:p>
            <a:pPr marL="0" indent="0">
              <a:buNone/>
            </a:pPr>
            <a:endParaRPr lang="en-US" dirty="0" smtClean="0"/>
          </a:p>
          <a:p>
            <a:pPr marL="0" indent="0">
              <a:buNone/>
            </a:pPr>
            <a:endParaRPr lang="en-US" dirty="0"/>
          </a:p>
          <a:p>
            <a:endParaRPr lang="en-US" dirty="0" smtClean="0"/>
          </a:p>
        </p:txBody>
      </p:sp>
    </p:spTree>
    <p:extLst>
      <p:ext uri="{BB962C8B-B14F-4D97-AF65-F5344CB8AC3E}">
        <p14:creationId xmlns:p14="http://schemas.microsoft.com/office/powerpoint/2010/main" val="354255864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p:txBody>
          <a:bodyPr/>
          <a:lstStyle/>
          <a:p>
            <a:r>
              <a:rPr lang="en-US" dirty="0" smtClean="0"/>
              <a:t>Create a developed thesis</a:t>
            </a:r>
          </a:p>
          <a:p>
            <a:r>
              <a:rPr lang="en-US" dirty="0" smtClean="0"/>
              <a:t>Follow this outline format:</a:t>
            </a:r>
          </a:p>
          <a:p>
            <a:r>
              <a:rPr lang="en-US" dirty="0">
                <a:hlinkClick r:id="rId2"/>
              </a:rPr>
              <a:t>http://www2.palomar.edu/pages/lmaunu/files/2013/09/Sample-</a:t>
            </a:r>
            <a:r>
              <a:rPr lang="en-US" dirty="0" smtClean="0">
                <a:hlinkClick r:id="rId2"/>
              </a:rPr>
              <a:t>Outline.pdf</a:t>
            </a:r>
            <a:endParaRPr lang="en-US" dirty="0" smtClean="0"/>
          </a:p>
          <a:p>
            <a:r>
              <a:rPr lang="en-US" dirty="0">
                <a:hlinkClick r:id="rId3"/>
              </a:rPr>
              <a:t>http://academictips.org/mla-format/mla-format-sample-paper-with-cover-page-and-outline</a:t>
            </a:r>
            <a:r>
              <a:rPr lang="en-US" dirty="0" smtClean="0">
                <a:hlinkClick r:id="rId3"/>
              </a:rPr>
              <a:t>/</a:t>
            </a:r>
            <a:endParaRPr lang="en-US" dirty="0" smtClean="0"/>
          </a:p>
          <a:p>
            <a:endParaRPr lang="en-US" dirty="0"/>
          </a:p>
        </p:txBody>
      </p:sp>
    </p:spTree>
    <p:extLst>
      <p:ext uri="{BB962C8B-B14F-4D97-AF65-F5344CB8AC3E}">
        <p14:creationId xmlns:p14="http://schemas.microsoft.com/office/powerpoint/2010/main" val="3861846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Body Paragraphs</a:t>
            </a:r>
            <a:endParaRPr lang="en-US" dirty="0"/>
          </a:p>
        </p:txBody>
      </p:sp>
      <p:sp>
        <p:nvSpPr>
          <p:cNvPr id="3" name="Content Placeholder 2"/>
          <p:cNvSpPr>
            <a:spLocks noGrp="1"/>
          </p:cNvSpPr>
          <p:nvPr>
            <p:ph idx="1"/>
          </p:nvPr>
        </p:nvSpPr>
        <p:spPr/>
        <p:txBody>
          <a:bodyPr/>
          <a:lstStyle/>
          <a:p>
            <a:r>
              <a:rPr lang="en-US" b="1" dirty="0" smtClean="0"/>
              <a:t>Topic Sentence: </a:t>
            </a:r>
            <a:r>
              <a:rPr lang="en-US" dirty="0" smtClean="0"/>
              <a:t>What is the main idea of this paragraph(s) ?</a:t>
            </a:r>
          </a:p>
          <a:p>
            <a:r>
              <a:rPr lang="en-US" dirty="0" smtClean="0"/>
              <a:t>What </a:t>
            </a:r>
            <a:r>
              <a:rPr lang="en-US" b="1" dirty="0" smtClean="0"/>
              <a:t>minor idea </a:t>
            </a:r>
            <a:r>
              <a:rPr lang="en-US" dirty="0" smtClean="0"/>
              <a:t>supports this main idea? </a:t>
            </a:r>
          </a:p>
          <a:p>
            <a:r>
              <a:rPr lang="en-US" dirty="0" smtClean="0"/>
              <a:t>What </a:t>
            </a:r>
            <a:r>
              <a:rPr lang="en-US" b="1" dirty="0" smtClean="0"/>
              <a:t>evidence </a:t>
            </a:r>
            <a:r>
              <a:rPr lang="en-US" dirty="0" smtClean="0"/>
              <a:t>supports this idea? </a:t>
            </a:r>
          </a:p>
          <a:p>
            <a:r>
              <a:rPr lang="en-US" dirty="0" smtClean="0"/>
              <a:t>How does this evidence support this idea?</a:t>
            </a:r>
          </a:p>
          <a:p>
            <a:r>
              <a:rPr lang="en-US" b="1" dirty="0" smtClean="0"/>
              <a:t>Conclusion </a:t>
            </a:r>
            <a:r>
              <a:rPr lang="en-US" dirty="0" smtClean="0"/>
              <a:t>sentence</a:t>
            </a:r>
          </a:p>
          <a:p>
            <a:endParaRPr lang="en-US" dirty="0" smtClean="0"/>
          </a:p>
        </p:txBody>
      </p:sp>
    </p:spTree>
    <p:extLst>
      <p:ext uri="{BB962C8B-B14F-4D97-AF65-F5344CB8AC3E}">
        <p14:creationId xmlns:p14="http://schemas.microsoft.com/office/powerpoint/2010/main" val="890936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Evidence should be used in a </a:t>
            </a:r>
            <a:r>
              <a:rPr lang="en-US" b="1" dirty="0" smtClean="0"/>
              <a:t>variety of ways.</a:t>
            </a:r>
          </a:p>
          <a:p>
            <a:r>
              <a:rPr lang="en-US" dirty="0" smtClean="0"/>
              <a:t>Evidence should be </a:t>
            </a:r>
            <a:r>
              <a:rPr lang="en-US" b="1" dirty="0" smtClean="0"/>
              <a:t>integrated correctly </a:t>
            </a:r>
          </a:p>
          <a:p>
            <a:r>
              <a:rPr lang="en-US" dirty="0" smtClean="0"/>
              <a:t>Evidence should be at times </a:t>
            </a:r>
            <a:r>
              <a:rPr lang="en-US" b="1" dirty="0" smtClean="0"/>
              <a:t>directly quoted, paraphrased, or summarized.</a:t>
            </a:r>
          </a:p>
          <a:p>
            <a:r>
              <a:rPr lang="en-US" dirty="0" smtClean="0"/>
              <a:t>Evidence needs to be </a:t>
            </a:r>
            <a:r>
              <a:rPr lang="en-US" b="1" dirty="0" smtClean="0"/>
              <a:t>explained </a:t>
            </a:r>
          </a:p>
          <a:p>
            <a:r>
              <a:rPr lang="en-US" dirty="0" smtClean="0"/>
              <a:t>Evidence </a:t>
            </a:r>
            <a:r>
              <a:rPr lang="en-US" b="1" dirty="0" smtClean="0"/>
              <a:t>should not…</a:t>
            </a:r>
          </a:p>
          <a:p>
            <a:pPr lvl="1"/>
            <a:r>
              <a:rPr lang="en-US" dirty="0" smtClean="0"/>
              <a:t>Over power your argument</a:t>
            </a:r>
          </a:p>
          <a:p>
            <a:pPr lvl="1"/>
            <a:r>
              <a:rPr lang="en-US" dirty="0" smtClean="0"/>
              <a:t>Begin or end a paragraph</a:t>
            </a:r>
          </a:p>
          <a:p>
            <a:pPr lvl="1"/>
            <a:r>
              <a:rPr lang="en-US" dirty="0" smtClean="0"/>
              <a:t>Relevant to your argument</a:t>
            </a:r>
          </a:p>
          <a:p>
            <a:pPr lvl="1"/>
            <a:r>
              <a:rPr lang="en-US" dirty="0" smtClean="0"/>
              <a:t>Support the opposing view</a:t>
            </a:r>
          </a:p>
        </p:txBody>
      </p:sp>
    </p:spTree>
    <p:extLst>
      <p:ext uri="{BB962C8B-B14F-4D97-AF65-F5344CB8AC3E}">
        <p14:creationId xmlns:p14="http://schemas.microsoft.com/office/powerpoint/2010/main" val="1437460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300" b="1" dirty="0" smtClean="0"/>
              <a:t>Types of Evidence</a:t>
            </a:r>
            <a:endParaRPr lang="en-US" sz="3300" b="1" dirty="0"/>
          </a:p>
        </p:txBody>
      </p:sp>
      <p:sp>
        <p:nvSpPr>
          <p:cNvPr id="3" name="Content Placeholder 2"/>
          <p:cNvSpPr>
            <a:spLocks noGrp="1"/>
          </p:cNvSpPr>
          <p:nvPr>
            <p:ph idx="1"/>
          </p:nvPr>
        </p:nvSpPr>
        <p:spPr/>
        <p:txBody>
          <a:bodyPr>
            <a:normAutofit fontScale="77500" lnSpcReduction="20000"/>
          </a:bodyPr>
          <a:lstStyle/>
          <a:p>
            <a:pPr marL="0" indent="0">
              <a:buNone/>
            </a:pPr>
            <a:r>
              <a:rPr lang="en-US" sz="2100" i="1" dirty="0" smtClean="0">
                <a:solidFill>
                  <a:srgbClr val="3366FF"/>
                </a:solidFill>
              </a:rPr>
              <a:t>Record information in your Reader’s Notebook.  </a:t>
            </a:r>
            <a:r>
              <a:rPr lang="en-US" sz="2100" i="1" dirty="0">
                <a:solidFill>
                  <a:srgbClr val="3366FF"/>
                </a:solidFill>
              </a:rPr>
              <a:t/>
            </a:r>
            <a:br>
              <a:rPr lang="en-US" sz="2100" i="1" dirty="0">
                <a:solidFill>
                  <a:srgbClr val="3366FF"/>
                </a:solidFill>
              </a:rPr>
            </a:br>
            <a:endParaRPr lang="en-US" sz="2100" u="sng" dirty="0">
              <a:solidFill>
                <a:schemeClr val="tx2">
                  <a:lumMod val="75000"/>
                </a:schemeClr>
              </a:solidFill>
            </a:endParaRPr>
          </a:p>
          <a:p>
            <a:r>
              <a:rPr lang="en-US" sz="2100" b="1" dirty="0" smtClean="0"/>
              <a:t>Factual Statements</a:t>
            </a:r>
          </a:p>
          <a:p>
            <a:pPr lvl="1"/>
            <a:r>
              <a:rPr lang="en-US" sz="2100" dirty="0" smtClean="0"/>
              <a:t>Can be verified, or proven to be true through use of research, measurement or observation.  </a:t>
            </a:r>
          </a:p>
          <a:p>
            <a:r>
              <a:rPr lang="en-US" sz="2100" b="1" dirty="0" smtClean="0"/>
              <a:t>Examples</a:t>
            </a:r>
          </a:p>
          <a:p>
            <a:pPr lvl="1"/>
            <a:r>
              <a:rPr lang="en-US" sz="2100" dirty="0" smtClean="0"/>
              <a:t>List of examples (more than one, less detail)</a:t>
            </a:r>
          </a:p>
          <a:p>
            <a:r>
              <a:rPr lang="en-US" sz="2100" b="1" dirty="0" smtClean="0"/>
              <a:t>Studies/Statistics</a:t>
            </a:r>
          </a:p>
          <a:p>
            <a:pPr lvl="1"/>
            <a:r>
              <a:rPr lang="en-US" sz="2100" dirty="0" smtClean="0"/>
              <a:t>Research studies</a:t>
            </a:r>
          </a:p>
          <a:p>
            <a:pPr lvl="1"/>
            <a:r>
              <a:rPr lang="en-US" sz="2100" dirty="0" smtClean="0"/>
              <a:t>Surveys</a:t>
            </a:r>
          </a:p>
          <a:p>
            <a:r>
              <a:rPr lang="en-US" sz="2100" b="1" dirty="0" smtClean="0"/>
              <a:t>Testimony</a:t>
            </a:r>
          </a:p>
          <a:p>
            <a:pPr lvl="1"/>
            <a:r>
              <a:rPr lang="en-US" sz="2100" dirty="0" smtClean="0"/>
              <a:t>Expert</a:t>
            </a:r>
          </a:p>
          <a:p>
            <a:pPr lvl="1"/>
            <a:r>
              <a:rPr lang="en-US" sz="2100" dirty="0" smtClean="0"/>
              <a:t>Author’s Personal Experiences/Observations</a:t>
            </a:r>
          </a:p>
          <a:p>
            <a:pPr lvl="1"/>
            <a:r>
              <a:rPr lang="en-US" sz="2100" dirty="0" smtClean="0"/>
              <a:t>Non-experts</a:t>
            </a:r>
          </a:p>
          <a:p>
            <a:pPr lvl="1"/>
            <a:endParaRPr lang="en-US" dirty="0"/>
          </a:p>
          <a:p>
            <a:endParaRPr lang="en-US" dirty="0"/>
          </a:p>
        </p:txBody>
      </p:sp>
    </p:spTree>
    <p:extLst>
      <p:ext uri="{BB962C8B-B14F-4D97-AF65-F5344CB8AC3E}">
        <p14:creationId xmlns:p14="http://schemas.microsoft.com/office/powerpoint/2010/main" val="31882682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023" y="607728"/>
            <a:ext cx="6965245" cy="1202485"/>
          </a:xfrm>
        </p:spPr>
        <p:txBody>
          <a:bodyPr/>
          <a:lstStyle/>
          <a:p>
            <a:r>
              <a:rPr lang="en-US" b="1" dirty="0" smtClean="0"/>
              <a:t>Identify the Evidence…</a:t>
            </a:r>
            <a:endParaRPr lang="en-US" b="1" dirty="0"/>
          </a:p>
        </p:txBody>
      </p:sp>
      <p:sp>
        <p:nvSpPr>
          <p:cNvPr id="3" name="Content Placeholder 2"/>
          <p:cNvSpPr>
            <a:spLocks noGrp="1"/>
          </p:cNvSpPr>
          <p:nvPr>
            <p:ph idx="1"/>
          </p:nvPr>
        </p:nvSpPr>
        <p:spPr>
          <a:xfrm>
            <a:off x="851434" y="1810213"/>
            <a:ext cx="7208834" cy="4350864"/>
          </a:xfrm>
        </p:spPr>
        <p:txBody>
          <a:bodyPr>
            <a:normAutofit fontScale="85000" lnSpcReduction="20000"/>
          </a:bodyPr>
          <a:lstStyle/>
          <a:p>
            <a:pPr>
              <a:buFont typeface="Wingdings" charset="2"/>
              <a:buChar char="§"/>
            </a:pPr>
            <a:r>
              <a:rPr lang="en-US" dirty="0" smtClean="0"/>
              <a:t>Although </a:t>
            </a:r>
            <a:r>
              <a:rPr lang="en-US" dirty="0"/>
              <a:t>speaking anxiety is natural and normal, it can interfere with verbal and nonverbal delivery, which makes a speech less effective</a:t>
            </a:r>
            <a:r>
              <a:rPr lang="en-US" dirty="0" smtClean="0"/>
              <a:t>.</a:t>
            </a:r>
          </a:p>
          <a:p>
            <a:pPr>
              <a:buFont typeface="Wingdings" charset="2"/>
              <a:buChar char="§"/>
            </a:pPr>
            <a:r>
              <a:rPr lang="en-US" dirty="0" smtClean="0"/>
              <a:t>Although I am teacher, I have felt public speaking anxiety in every stage of my life. </a:t>
            </a:r>
          </a:p>
          <a:p>
            <a:pPr>
              <a:buFont typeface="Wingdings" charset="2"/>
              <a:buChar char="§"/>
            </a:pPr>
            <a:r>
              <a:rPr lang="en-US" dirty="0"/>
              <a:t>The fight or flight instinct helped early humans survive threatening situations. When faced with a ferocious saber-toothed tiger, for example, the body released adrenaline, cortisol, and other hormones that increased heart rate and blood pressure to get more energy to the brain, organs, and muscles in order to respond to the threat. </a:t>
            </a:r>
            <a:endParaRPr lang="en-US" dirty="0" smtClean="0"/>
          </a:p>
          <a:p>
            <a:pPr>
              <a:buFont typeface="Wingdings" charset="2"/>
              <a:buChar char="§"/>
            </a:pPr>
            <a:r>
              <a:rPr lang="en-US" dirty="0"/>
              <a:t>Lack of experience maybe particularly hard on females. One study found </a:t>
            </a:r>
            <a:r>
              <a:rPr lang="en-US" dirty="0" smtClean="0"/>
              <a:t>that” </a:t>
            </a:r>
            <a:r>
              <a:rPr lang="en-US" dirty="0"/>
              <a:t>female executives experience markedly higher levels of speech anxiety (42 percent) than their male counterparts</a:t>
            </a:r>
            <a:r>
              <a:rPr lang="en-US" dirty="0" smtClean="0"/>
              <a:t>.”</a:t>
            </a:r>
            <a:endParaRPr lang="en-US" dirty="0"/>
          </a:p>
          <a:p>
            <a:pPr>
              <a:buFont typeface="Wingdings" charset="2"/>
              <a:buChar char="§"/>
            </a:pPr>
            <a:endParaRPr lang="en-US" dirty="0"/>
          </a:p>
          <a:p>
            <a:pPr marL="0" indent="0">
              <a:buNone/>
            </a:pPr>
            <a:endParaRPr lang="en-US" dirty="0"/>
          </a:p>
          <a:p>
            <a:endParaRPr lang="en-US" dirty="0"/>
          </a:p>
        </p:txBody>
      </p:sp>
    </p:spTree>
    <p:extLst>
      <p:ext uri="{BB962C8B-B14F-4D97-AF65-F5344CB8AC3E}">
        <p14:creationId xmlns:p14="http://schemas.microsoft.com/office/powerpoint/2010/main" val="917684588"/>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Pushpin.thmx</Template>
  <TotalTime>714</TotalTime>
  <Words>1561</Words>
  <Application>Microsoft Macintosh PowerPoint</Application>
  <PresentationFormat>On-screen Show (4:3)</PresentationFormat>
  <Paragraphs>197</Paragraphs>
  <Slides>29</Slides>
  <Notes>3</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Pushpin</vt:lpstr>
      <vt:lpstr>Writing Project #4</vt:lpstr>
      <vt:lpstr>Agenda </vt:lpstr>
      <vt:lpstr>What is the purpose of an Outline for a research essay?</vt:lpstr>
      <vt:lpstr>Steps to a Research Outline</vt:lpstr>
      <vt:lpstr>Introduction </vt:lpstr>
      <vt:lpstr>Body Paragraphs</vt:lpstr>
      <vt:lpstr>Evidence</vt:lpstr>
      <vt:lpstr>Types of Evidence</vt:lpstr>
      <vt:lpstr>Identify the Evidence…</vt:lpstr>
      <vt:lpstr>Homework </vt:lpstr>
      <vt:lpstr>Day #2</vt:lpstr>
      <vt:lpstr>Objectives</vt:lpstr>
      <vt:lpstr>Terminology </vt:lpstr>
      <vt:lpstr>4 steps in Applying Research </vt:lpstr>
      <vt:lpstr>Work Cited</vt:lpstr>
      <vt:lpstr>Step #1 in Applying Research </vt:lpstr>
      <vt:lpstr>Step #2 Quoting, Paraphrasing, Summarizing </vt:lpstr>
      <vt:lpstr> In-text Citation(Direct Quoting)</vt:lpstr>
      <vt:lpstr>In-text Citations: (Summary or Paraphrase)</vt:lpstr>
      <vt:lpstr>Paraphrasing and Summarizing</vt:lpstr>
      <vt:lpstr>Paraphrasing </vt:lpstr>
      <vt:lpstr>Example of Paraphrasing </vt:lpstr>
      <vt:lpstr>Plagiarized Version</vt:lpstr>
      <vt:lpstr>Practice </vt:lpstr>
      <vt:lpstr>Steps for Paraphrasing </vt:lpstr>
      <vt:lpstr>Step #3 What is a citation?</vt:lpstr>
      <vt:lpstr>Step #4 in Applying Research </vt:lpstr>
      <vt:lpstr>In-text Citations: (Practice Activity)</vt:lpstr>
      <vt:lpstr>Plagiarism</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Project #2</dc:title>
  <dc:creator>Maria Eastin</dc:creator>
  <cp:lastModifiedBy>Maria Eastin</cp:lastModifiedBy>
  <cp:revision>41</cp:revision>
  <dcterms:created xsi:type="dcterms:W3CDTF">2016-02-21T18:27:54Z</dcterms:created>
  <dcterms:modified xsi:type="dcterms:W3CDTF">2017-04-10T06:27:00Z</dcterms:modified>
</cp:coreProperties>
</file>